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  <p:sldMasterId id="2147483677" r:id="rId5"/>
  </p:sldMasterIdLst>
  <p:notesMasterIdLst>
    <p:notesMasterId r:id="rId79"/>
  </p:notesMasterIdLst>
  <p:handoutMasterIdLst>
    <p:handoutMasterId r:id="rId80"/>
  </p:handoutMasterIdLst>
  <p:sldIdLst>
    <p:sldId id="257" r:id="rId6"/>
    <p:sldId id="274" r:id="rId7"/>
    <p:sldId id="268" r:id="rId8"/>
    <p:sldId id="270" r:id="rId9"/>
    <p:sldId id="281" r:id="rId10"/>
    <p:sldId id="343" r:id="rId11"/>
    <p:sldId id="344" r:id="rId12"/>
    <p:sldId id="345" r:id="rId13"/>
    <p:sldId id="282" r:id="rId14"/>
    <p:sldId id="278" r:id="rId15"/>
    <p:sldId id="269" r:id="rId16"/>
    <p:sldId id="285" r:id="rId17"/>
    <p:sldId id="298" r:id="rId18"/>
    <p:sldId id="299" r:id="rId19"/>
    <p:sldId id="300" r:id="rId20"/>
    <p:sldId id="301" r:id="rId21"/>
    <p:sldId id="302" r:id="rId22"/>
    <p:sldId id="286" r:id="rId23"/>
    <p:sldId id="303" r:id="rId24"/>
    <p:sldId id="306" r:id="rId25"/>
    <p:sldId id="287" r:id="rId26"/>
    <p:sldId id="304" r:id="rId27"/>
    <p:sldId id="305" r:id="rId28"/>
    <p:sldId id="307" r:id="rId29"/>
    <p:sldId id="308" r:id="rId30"/>
    <p:sldId id="288" r:id="rId31"/>
    <p:sldId id="309" r:id="rId32"/>
    <p:sldId id="310" r:id="rId33"/>
    <p:sldId id="311" r:id="rId34"/>
    <p:sldId id="289" r:id="rId35"/>
    <p:sldId id="291" r:id="rId36"/>
    <p:sldId id="330" r:id="rId37"/>
    <p:sldId id="331" r:id="rId38"/>
    <p:sldId id="312" r:id="rId39"/>
    <p:sldId id="313" r:id="rId40"/>
    <p:sldId id="314" r:id="rId41"/>
    <p:sldId id="290" r:id="rId42"/>
    <p:sldId id="315" r:id="rId43"/>
    <p:sldId id="316" r:id="rId44"/>
    <p:sldId id="317" r:id="rId45"/>
    <p:sldId id="318" r:id="rId46"/>
    <p:sldId id="292" r:id="rId47"/>
    <p:sldId id="319" r:id="rId48"/>
    <p:sldId id="320" r:id="rId49"/>
    <p:sldId id="293" r:id="rId50"/>
    <p:sldId id="321" r:id="rId51"/>
    <p:sldId id="322" r:id="rId52"/>
    <p:sldId id="323" r:id="rId53"/>
    <p:sldId id="294" r:id="rId54"/>
    <p:sldId id="324" r:id="rId55"/>
    <p:sldId id="296" r:id="rId56"/>
    <p:sldId id="325" r:id="rId57"/>
    <p:sldId id="326" r:id="rId58"/>
    <p:sldId id="327" r:id="rId59"/>
    <p:sldId id="297" r:id="rId60"/>
    <p:sldId id="328" r:id="rId61"/>
    <p:sldId id="329" r:id="rId62"/>
    <p:sldId id="337" r:id="rId63"/>
    <p:sldId id="334" r:id="rId64"/>
    <p:sldId id="335" r:id="rId65"/>
    <p:sldId id="336" r:id="rId66"/>
    <p:sldId id="283" r:id="rId67"/>
    <p:sldId id="338" r:id="rId68"/>
    <p:sldId id="339" r:id="rId69"/>
    <p:sldId id="340" r:id="rId70"/>
    <p:sldId id="341" r:id="rId71"/>
    <p:sldId id="342" r:id="rId72"/>
    <p:sldId id="280" r:id="rId73"/>
    <p:sldId id="271" r:id="rId74"/>
    <p:sldId id="347" r:id="rId75"/>
    <p:sldId id="348" r:id="rId76"/>
    <p:sldId id="349" r:id="rId77"/>
    <p:sldId id="275" r:id="rId7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90" autoAdjust="0"/>
  </p:normalViewPr>
  <p:slideViewPr>
    <p:cSldViewPr snapToGrid="0" showGuides="1">
      <p:cViewPr varScale="1">
        <p:scale>
          <a:sx n="85" d="100"/>
          <a:sy n="85" d="100"/>
        </p:scale>
        <p:origin x="126" y="16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1E1C424-FDFA-4455-B796-53AEF16B31F3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2019/11/7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BE02CB2-C418-4FC3-8803-A9431037D32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25133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5EA0595-6730-4F79-BFC9-3829CD7B1099}" type="datetime1">
              <a:rPr lang="zh-CN" altLang="en-US" smtClean="0"/>
              <a:pPr/>
              <a:t>2019/11/7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336304E-FDE3-4B4F-A3B7-EBE87F3FA5E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5899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8796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233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2724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0308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1482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009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6903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9881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4585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7104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7014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4107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6993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583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47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930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53612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2520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0695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347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66318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72882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8670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52647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7932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01657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1888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92088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9894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46047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2639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80674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4881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4558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44077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41143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55245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2095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246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47749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14362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95772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25114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17886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3522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87007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08239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90837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71797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5442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0657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1513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此处是标题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任意多边形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4258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任意多边形(F)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(F)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3" name="椭圆形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椭圆形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椭圆形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椭圆形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任意多边形：形状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任意多边形：形状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任意多边形：形状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椭圆形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图片占位符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2" name="图片占位符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3" name="图片占位符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 dirty="0"/>
              <a:t>管理者 </a:t>
            </a:r>
            <a:r>
              <a:rPr lang="en-US" altLang="zh-CN" noProof="0" dirty="0"/>
              <a:t>01</a:t>
            </a:r>
          </a:p>
        </p:txBody>
      </p: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 dirty="0"/>
              <a:t>管理者 </a:t>
            </a:r>
            <a:r>
              <a:rPr lang="en-US" altLang="zh-CN" noProof="0" dirty="0"/>
              <a:t>01</a:t>
            </a:r>
          </a:p>
        </p:txBody>
      </p:sp>
      <p:sp>
        <p:nvSpPr>
          <p:cNvPr id="31" name="内容占位符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 dirty="0"/>
              <a:t>管理者 </a:t>
            </a:r>
            <a:r>
              <a:rPr lang="en-US" altLang="zh-CN" noProof="0" dirty="0"/>
              <a:t>01</a:t>
            </a:r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 dirty="0"/>
              <a:t>管理者 </a:t>
            </a:r>
            <a:r>
              <a:rPr lang="en-US" altLang="zh-CN" noProof="0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谢谢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 dirty="0"/>
              <a:t>电子邮件</a:t>
            </a:r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任意多边形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16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此处是网站 </a:t>
            </a:r>
            <a:r>
              <a:rPr lang="en-US" altLang="zh-CN" noProof="0" dirty="0"/>
              <a:t>URL</a:t>
            </a:r>
          </a:p>
        </p:txBody>
      </p:sp>
      <p:pic>
        <p:nvPicPr>
          <p:cNvPr id="17" name="图形 16" descr="信封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图形 17" descr="网络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marL="0" lvl="0"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任意多边形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副标题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 dirty="0"/>
              <a:t>电子邮件</a:t>
            </a:r>
          </a:p>
        </p:txBody>
      </p:sp>
      <p:sp>
        <p:nvSpPr>
          <p:cNvPr id="22" name="文本占位符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 dirty="0"/>
              <a:t>此处是网站 </a:t>
            </a:r>
            <a:r>
              <a:rPr lang="en-US" altLang="zh-CN" noProof="0" dirty="0"/>
              <a:t>URL</a:t>
            </a:r>
          </a:p>
        </p:txBody>
      </p:sp>
      <p:pic>
        <p:nvPicPr>
          <p:cNvPr id="18" name="图形 16" descr="信封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图形 17" descr="网络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marL="0" lvl="0"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椭圆形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此处是标题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任意多边形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椭圆形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grpSp>
        <p:nvGrpSpPr>
          <p:cNvPr id="4" name="组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椭圆形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pSp>
          <p:nvGrpSpPr>
            <p:cNvPr id="18" name="组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任意多边形(F)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0" name="任意多边形(F)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任意多边形(F)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(F)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任意多边形(F)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(F)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7" name="内容占位符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任意多边形(F)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(F)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7" name="内容占位符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8" name="文本占位符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9" name="内容占位符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任意多边形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9" name="标题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0" name="文本占位符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任意多边形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(F)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7" name="文本占位符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此处是标题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任意多边形(F)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4258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模板来源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1692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81555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此处是虚拟文本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椭圆形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图像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组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任意多边形(F)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(F)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椭圆形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图片占位符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长方形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椭圆形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图片占位符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图标</a:t>
            </a: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椭圆形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图标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图像的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长方形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椭圆形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 dirty="0"/>
              <a:t>此处是主题 </a:t>
            </a:r>
            <a:r>
              <a:rPr lang="en-US" altLang="zh-CN" noProof="0" dirty="0"/>
              <a:t>01</a:t>
            </a: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zh-CN" altLang="en-US" noProof="0" dirty="0"/>
              <a:t>此处是主题 </a:t>
            </a:r>
            <a:r>
              <a:rPr lang="en-US" altLang="zh-CN" noProof="0" dirty="0"/>
              <a:t>02</a:t>
            </a:r>
          </a:p>
        </p:txBody>
      </p:sp>
      <p:sp>
        <p:nvSpPr>
          <p:cNvPr id="21" name="椭圆形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图片占位符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图标</a:t>
            </a:r>
          </a:p>
        </p:txBody>
      </p:sp>
      <p:sp>
        <p:nvSpPr>
          <p:cNvPr id="28" name="椭圆形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图片占位符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图标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椭圆形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grpSp>
        <p:nvGrpSpPr>
          <p:cNvPr id="11" name="组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任意多边形(F)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(F)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椭圆形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grpSp>
        <p:nvGrpSpPr>
          <p:cNvPr id="11" name="组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任意多边形(F)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(F)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1588063-547F-44B2-9DD1-A4C20CE4E866}" type="datetime1">
              <a:rPr lang="zh-CN" altLang="en-US" smtClean="0"/>
              <a:t>2019/11/7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C71654-96A5-4280-94F3-931C61A9F92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5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1" r:id="rId16"/>
    <p:sldLayoutId id="2147483672" r:id="rId17"/>
    <p:sldLayoutId id="2147483674" r:id="rId18"/>
    <p:sldLayoutId id="2147483673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14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33.pn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33.png"/><Relationship Id="rId4" Type="http://schemas.openxmlformats.org/officeDocument/2006/relationships/image" Target="../media/image22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18.sv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US" altLang="zh-CN" dirty="0" err="1"/>
              <a:t>Litemall</a:t>
            </a:r>
            <a:r>
              <a:rPr lang="zh-CN" altLang="en-US" dirty="0"/>
              <a:t>系统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需求工程分析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322888" cy="503167"/>
          </a:xfrm>
        </p:spPr>
        <p:txBody>
          <a:bodyPr rtlCol="0"/>
          <a:lstStyle/>
          <a:p>
            <a:r>
              <a:rPr lang="zh-CN" altLang="en-US" dirty="0"/>
              <a:t>普通</a:t>
            </a:r>
            <a:r>
              <a:rPr lang="en-US" altLang="zh-CN" dirty="0"/>
              <a:t>OO</a:t>
            </a:r>
            <a:r>
              <a:rPr lang="zh-CN" altLang="en-US" dirty="0"/>
              <a:t>是</a:t>
            </a:r>
            <a:r>
              <a:rPr lang="en-US" altLang="zh-CN" dirty="0"/>
              <a:t>AD</a:t>
            </a:r>
            <a:r>
              <a:rPr lang="zh-CN" altLang="en-US" dirty="0"/>
              <a:t>而且还是</a:t>
            </a:r>
            <a:r>
              <a:rPr lang="en-US" altLang="zh-CN" dirty="0"/>
              <a:t>OOAD</a:t>
            </a:r>
            <a:r>
              <a:rPr lang="zh-CN" altLang="en-US" dirty="0"/>
              <a:t>这样的</a:t>
            </a:r>
            <a:r>
              <a:rPr lang="en-US" altLang="zh-CN" dirty="0"/>
              <a:t>J2EE</a:t>
            </a:r>
            <a:r>
              <a:rPr lang="zh-CN" altLang="en-US" dirty="0"/>
              <a:t>你喜欢吗</a:t>
            </a:r>
          </a:p>
        </p:txBody>
      </p:sp>
      <p:pic>
        <p:nvPicPr>
          <p:cNvPr id="10" name="图片占位符 9" descr="天际线建筑物仰视图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矩形 3"/>
          <p:cNvSpPr/>
          <p:nvPr/>
        </p:nvSpPr>
        <p:spPr>
          <a:xfrm>
            <a:off x="6187155" y="1187865"/>
            <a:ext cx="2136449" cy="985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基于场景的分析 用例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zh-CN" smtClean="0"/>
              <a:pPr/>
              <a:t>10</a:t>
            </a:fld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994298"/>
            <a:ext cx="3991476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 smtClean="0"/>
              <a:t>1.</a:t>
            </a:r>
            <a:r>
              <a:rPr lang="zh-CN" altLang="en-US" sz="2400" b="1" dirty="0" smtClean="0"/>
              <a:t>确定参与者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dirty="0" smtClean="0"/>
              <a:t>真实的人，用户，命名这类参与者，应按照业务而不是位置命名</a:t>
            </a:r>
          </a:p>
          <a:p>
            <a:r>
              <a:rPr lang="zh-CN" altLang="en-US" sz="1800" dirty="0" smtClean="0"/>
              <a:t>其他的系统，位于程序边界之外的系统</a:t>
            </a:r>
          </a:p>
          <a:p>
            <a:r>
              <a:rPr lang="zh-CN" altLang="en-US" sz="1800" dirty="0" smtClean="0"/>
              <a:t>可以运行的进程</a:t>
            </a:r>
            <a:endParaRPr lang="zh-CN" altLang="en-US" sz="18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6096000" y="1905880"/>
            <a:ext cx="3991476" cy="43513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 smtClean="0"/>
              <a:t>2</a:t>
            </a:r>
            <a:r>
              <a:rPr lang="en-US" altLang="zh-CN" b="1" dirty="0"/>
              <a:t>.</a:t>
            </a:r>
            <a:r>
              <a:rPr lang="zh-CN" altLang="en-US" sz="2400" b="1" dirty="0"/>
              <a:t>识别用例</a:t>
            </a:r>
          </a:p>
          <a:p>
            <a:endParaRPr lang="en-US" altLang="zh-CN" dirty="0" smtClean="0"/>
          </a:p>
          <a:p>
            <a:r>
              <a:rPr lang="zh-CN" altLang="en-US" sz="1800" dirty="0"/>
              <a:t>参与者希望系统提供什么功能</a:t>
            </a:r>
          </a:p>
          <a:p>
            <a:r>
              <a:rPr lang="zh-CN" altLang="en-US" sz="1800" dirty="0"/>
              <a:t>系统是否存储和检索信息，如果是，由那个参与者触发</a:t>
            </a:r>
          </a:p>
          <a:p>
            <a:r>
              <a:rPr lang="zh-CN" altLang="en-US" sz="1800" dirty="0"/>
              <a:t>系统改变状态时，是否通知参与者</a:t>
            </a:r>
          </a:p>
          <a:p>
            <a:r>
              <a:rPr lang="zh-CN" altLang="en-US" sz="1800" dirty="0"/>
              <a:t>是否存在影响系统的外部事件</a:t>
            </a:r>
          </a:p>
          <a:p>
            <a:r>
              <a:rPr lang="zh-CN" altLang="en-US" sz="1800" dirty="0"/>
              <a:t>哪个参与者通知系统这些事件</a:t>
            </a:r>
          </a:p>
        </p:txBody>
      </p:sp>
    </p:spTree>
    <p:extLst>
      <p:ext uri="{BB962C8B-B14F-4D97-AF65-F5344CB8AC3E}">
        <p14:creationId xmlns:p14="http://schemas.microsoft.com/office/powerpoint/2010/main" val="223066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：用户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用例一：登录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 smtClean="0"/>
              <a:t>用户</a:t>
            </a:r>
            <a:r>
              <a:rPr lang="zh-CN" altLang="en-US" sz="1800" dirty="0"/>
              <a:t>进入登陆页，选择微信登陆或者账号登陆方式，进入商城主页。</a:t>
            </a:r>
          </a:p>
          <a:p>
            <a:r>
              <a:rPr lang="zh-CN" altLang="en-US" sz="1800" b="1" dirty="0"/>
              <a:t>分支流程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/>
              <a:t>1.</a:t>
            </a:r>
            <a:r>
              <a:rPr lang="zh-CN" altLang="en-US" sz="1800" dirty="0"/>
              <a:t>用户选择账号登陆，用户输入账号密码</a:t>
            </a:r>
          </a:p>
          <a:p>
            <a:r>
              <a:rPr lang="en-US" altLang="zh-CN" sz="1800" dirty="0"/>
              <a:t>2.</a:t>
            </a:r>
            <a:r>
              <a:rPr lang="zh-CN" altLang="en-US" sz="1800" dirty="0"/>
              <a:t>用户选择忘记密码，进入密码重置页面，填写验证信息</a:t>
            </a:r>
          </a:p>
          <a:p>
            <a:r>
              <a:rPr lang="en-US" altLang="zh-CN" sz="1800" dirty="0"/>
              <a:t>3.</a:t>
            </a:r>
            <a:r>
              <a:rPr lang="zh-CN" altLang="en-US" sz="1800" dirty="0"/>
              <a:t>用户选择注册账号，用户进入注册页面，填写注册信息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808" y="1825158"/>
            <a:ext cx="6224192" cy="46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：用户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用例二：浏览广告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用户可以滑动广告栏查看广告，并进入广告页面查看商品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731" y="1645919"/>
            <a:ext cx="6175663" cy="50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4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：用户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用例三：浏览专题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用户进入某个专题页面，可以浏览专题描述，专题下的商品，专题留言，并可以在留言区进行留言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731" y="1645919"/>
            <a:ext cx="6175663" cy="50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4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：用户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用例四：查看分类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用户可以在分类板块查看一级分类标签，通过选择一级标签可以进入二级分类标签，并浏览二级分类标签下的商品。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731" y="1645919"/>
            <a:ext cx="6175663" cy="50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：用户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用例五：浏览品牌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sz="1800" b="1" dirty="0" smtClean="0"/>
              <a:t>主要</a:t>
            </a:r>
            <a:r>
              <a:rPr lang="zh-CN" altLang="en-US" sz="1800" b="1" dirty="0"/>
              <a:t>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用户可以选择进入任一品牌制造商页面，并浏览品牌制造商下的商品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731" y="1645919"/>
            <a:ext cx="6175663" cy="50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：用户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用例六：领取优惠券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/>
              <a:t>1</a:t>
            </a:r>
            <a:r>
              <a:rPr lang="en-US" altLang="zh-CN" sz="1800" dirty="0" smtClean="0"/>
              <a:t>.</a:t>
            </a:r>
            <a:r>
              <a:rPr lang="zh-CN" altLang="en-US" sz="1800" dirty="0" smtClean="0"/>
              <a:t>用户进入登陆页，选择微信登陆或者账号登陆方式，进入商城主页。</a:t>
            </a:r>
          </a:p>
          <a:p>
            <a:r>
              <a:rPr lang="zh-CN" altLang="en-US" sz="1800" b="1" dirty="0" smtClean="0"/>
              <a:t>分支流程</a:t>
            </a:r>
            <a:r>
              <a:rPr lang="zh-CN" altLang="en-US" sz="1800" dirty="0" smtClean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若达到单人领取优惠券上限，则领取</a:t>
            </a:r>
            <a:r>
              <a:rPr lang="zh-CN" altLang="en-US" sz="1800" dirty="0" smtClean="0"/>
              <a:t>失败</a:t>
            </a:r>
            <a:endParaRPr lang="zh-CN" altLang="en-US" sz="1800" dirty="0"/>
          </a:p>
          <a:p>
            <a:r>
              <a:rPr lang="en-US" altLang="zh-CN" sz="1800" dirty="0"/>
              <a:t>2.</a:t>
            </a:r>
            <a:r>
              <a:rPr lang="zh-CN" altLang="en-US" sz="1800" dirty="0"/>
              <a:t>若达到优惠券领取张数上限，则领取失败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731" y="1645919"/>
            <a:ext cx="6175663" cy="50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6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：用户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用例七：查看商品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/>
              <a:t>1</a:t>
            </a:r>
            <a:r>
              <a:rPr lang="en-US" altLang="zh-CN" sz="1800" dirty="0" smtClean="0"/>
              <a:t>.</a:t>
            </a:r>
            <a:r>
              <a:rPr lang="zh-CN" altLang="en-US" sz="1800" dirty="0"/>
              <a:t>用户进入商品页面，可以查看商品描述、商品的评论、商品的</a:t>
            </a:r>
            <a:r>
              <a:rPr lang="zh-CN" altLang="en-US" sz="1800" dirty="0" smtClean="0"/>
              <a:t>规格</a:t>
            </a:r>
            <a:endParaRPr lang="en-US" altLang="zh-CN" sz="1800" dirty="0" smtClean="0"/>
          </a:p>
          <a:p>
            <a:r>
              <a:rPr lang="zh-CN" altLang="en-US" sz="1800" b="1" dirty="0" smtClean="0"/>
              <a:t>分支流程</a:t>
            </a:r>
            <a:r>
              <a:rPr lang="zh-CN" altLang="en-US" sz="1800" dirty="0" smtClean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用户可以选择将商品加入购物</a:t>
            </a:r>
            <a:r>
              <a:rPr lang="zh-CN" altLang="en-US" sz="1800" dirty="0" smtClean="0"/>
              <a:t>车</a:t>
            </a:r>
            <a:endParaRPr lang="zh-CN" altLang="en-US" sz="1800" dirty="0"/>
          </a:p>
          <a:p>
            <a:r>
              <a:rPr lang="en-US" altLang="zh-CN" sz="1800" dirty="0"/>
              <a:t>2.</a:t>
            </a:r>
            <a:r>
              <a:rPr lang="zh-CN" altLang="en-US" sz="1800" dirty="0"/>
              <a:t>用户可以选择将商品加入收藏</a:t>
            </a:r>
            <a:r>
              <a:rPr lang="zh-CN" altLang="en-US" sz="1800" dirty="0" smtClean="0"/>
              <a:t>夹</a:t>
            </a:r>
            <a:endParaRPr lang="zh-CN" altLang="en-US" sz="1800" dirty="0"/>
          </a:p>
          <a:p>
            <a:r>
              <a:rPr lang="en-US" altLang="zh-CN" sz="1800" dirty="0"/>
              <a:t>3.</a:t>
            </a:r>
            <a:r>
              <a:rPr lang="zh-CN" altLang="en-US" sz="1800" dirty="0"/>
              <a:t>用户可以选择加商品分享给好友，好友通过链接在七天之内购买商品且不退货，用户可以获得返点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731" y="1645919"/>
            <a:ext cx="6175663" cy="50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0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：用户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用例八：购物车管理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用户在购物车页面可以选择删除商品，修改商品数量和属性，并在购物车选择商品进行结算</a:t>
            </a:r>
            <a:r>
              <a:rPr lang="zh-CN" altLang="en-US" sz="1800" dirty="0" smtClean="0"/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298" y="1229953"/>
            <a:ext cx="5683135" cy="541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8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：用户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用例九：团购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用户选择团购商品，按照正常商品的价格下单，在团购规定时间内达到团购数量则完成团购，并按照团购等级规则，原渠道收回团购优惠的金额。</a:t>
            </a:r>
            <a:endParaRPr lang="zh-CN" altLang="en-US" sz="1800" dirty="0" smtClean="0"/>
          </a:p>
          <a:p>
            <a:r>
              <a:rPr lang="zh-CN" altLang="en-US" sz="1800" b="1" dirty="0" smtClean="0"/>
              <a:t>分支流程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r>
              <a:rPr lang="en-US" altLang="zh-CN" sz="1800" dirty="0" smtClean="0"/>
              <a:t>1.</a:t>
            </a:r>
            <a:r>
              <a:rPr lang="zh-CN" altLang="en-US" sz="1800" dirty="0" smtClean="0"/>
              <a:t>在</a:t>
            </a:r>
            <a:r>
              <a:rPr lang="zh-CN" altLang="en-US" sz="1800" dirty="0"/>
              <a:t>团购规定时间内没有达到最低团购数量，则团购失败，订单自动取消，用户将收回支付金额</a:t>
            </a:r>
          </a:p>
          <a:p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298" y="1229953"/>
            <a:ext cx="5683135" cy="541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6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需求描述的四个维度建模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2232116"/>
          </a:xfrm>
        </p:spPr>
        <p:txBody>
          <a:bodyPr rtlCol="0"/>
          <a:lstStyle/>
          <a:p>
            <a:r>
              <a:rPr lang="zh-CN" altLang="en-US" dirty="0"/>
              <a:t>主要的</a:t>
            </a:r>
            <a:r>
              <a:rPr lang="en-US" altLang="zh-CN" dirty="0"/>
              <a:t>ER</a:t>
            </a:r>
            <a:r>
              <a:rPr lang="zh-CN" altLang="en-US" dirty="0"/>
              <a:t>图</a:t>
            </a:r>
            <a:endParaRPr lang="en-US" altLang="zh-CN" dirty="0"/>
          </a:p>
          <a:p>
            <a:r>
              <a:rPr lang="zh-CN" altLang="en-US" dirty="0"/>
              <a:t>主要的数据字典</a:t>
            </a:r>
            <a:endParaRPr lang="en-US" altLang="zh-CN" dirty="0"/>
          </a:p>
          <a:p>
            <a:r>
              <a:rPr lang="zh-CN" altLang="en-US" dirty="0"/>
              <a:t>主要的</a:t>
            </a:r>
            <a:r>
              <a:rPr lang="en-US" altLang="zh-CN" dirty="0"/>
              <a:t>DFD</a:t>
            </a:r>
            <a:r>
              <a:rPr lang="zh-CN" altLang="en-US" dirty="0"/>
              <a:t>图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 rtlCol="0"/>
          <a:lstStyle/>
          <a:p>
            <a:r>
              <a:rPr lang="zh-CN" altLang="en-US" dirty="0"/>
              <a:t>面向数据流的角度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2354662"/>
          </a:xfrm>
        </p:spPr>
        <p:txBody>
          <a:bodyPr rtlCol="0"/>
          <a:lstStyle/>
          <a:p>
            <a:r>
              <a:rPr lang="zh-CN" altLang="en-US" dirty="0"/>
              <a:t>用例文本</a:t>
            </a:r>
            <a:endParaRPr lang="en-US" altLang="zh-CN" dirty="0"/>
          </a:p>
          <a:p>
            <a:r>
              <a:rPr lang="zh-CN" altLang="en-US" dirty="0"/>
              <a:t>用例图</a:t>
            </a:r>
            <a:endParaRPr lang="en-US" altLang="zh-CN" dirty="0"/>
          </a:p>
          <a:p>
            <a:r>
              <a:rPr lang="zh-CN" altLang="en-US" dirty="0"/>
              <a:t>活动图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 rtlCol="0"/>
          <a:lstStyle/>
          <a:p>
            <a:r>
              <a:rPr lang="zh-CN" altLang="en-US" dirty="0"/>
              <a:t>基于场景的角度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2232116"/>
          </a:xfrm>
        </p:spPr>
        <p:txBody>
          <a:bodyPr rtlCol="0"/>
          <a:lstStyle/>
          <a:p>
            <a:r>
              <a:rPr lang="zh-CN" altLang="en-US" dirty="0"/>
              <a:t>类图</a:t>
            </a:r>
            <a:endParaRPr lang="en-US" altLang="zh-CN" dirty="0"/>
          </a:p>
          <a:p>
            <a:r>
              <a:rPr lang="zh-CN" altLang="en-US" dirty="0"/>
              <a:t>协作图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 rtlCol="0"/>
          <a:lstStyle/>
          <a:p>
            <a:r>
              <a:rPr lang="zh-CN" altLang="en-US" dirty="0"/>
              <a:t>基于类的角度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2232116"/>
          </a:xfrm>
        </p:spPr>
        <p:txBody>
          <a:bodyPr rtlCol="0"/>
          <a:lstStyle/>
          <a:p>
            <a:r>
              <a:rPr lang="zh-CN" altLang="en-US" dirty="0"/>
              <a:t>时序图</a:t>
            </a:r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 rtlCol="0"/>
          <a:lstStyle/>
          <a:p>
            <a:r>
              <a:rPr lang="zh-CN" altLang="en-US" dirty="0"/>
              <a:t>基于行为的角度</a:t>
            </a: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图片占位符 17"/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图片占位符 21"/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6035105"/>
            <a:ext cx="1508760" cy="628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：用户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用例十：下单</a:t>
            </a:r>
          </a:p>
          <a:p>
            <a:endParaRPr lang="en-US" altLang="zh-CN" dirty="0" smtClean="0"/>
          </a:p>
          <a:p>
            <a:r>
              <a:rPr lang="zh-CN" altLang="en-US" sz="1800" b="1" dirty="0" smtClean="0"/>
              <a:t>主要流程</a:t>
            </a:r>
            <a:r>
              <a:rPr lang="zh-CN" altLang="en-US" sz="1800" dirty="0" smtClean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 smtClean="0"/>
              <a:t>用户选择购买商品或者通过购物车结算进入下单页面，填写收货地址，可以查看满足商品使用条件的优惠券，选择使用一张优惠券，并可以选择使用用户拥有的返点数抵扣商品支付金额，提交订单，完成支付。</a:t>
            </a:r>
          </a:p>
          <a:p>
            <a:r>
              <a:rPr lang="zh-CN" altLang="en-US" sz="1800" b="1" dirty="0" smtClean="0"/>
              <a:t>分支流程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用户提交订单后未完成付款，订单被挂起，并于</a:t>
            </a:r>
            <a:r>
              <a:rPr lang="en-US" altLang="zh-CN" sz="1800" dirty="0"/>
              <a:t>30</a:t>
            </a:r>
            <a:r>
              <a:rPr lang="zh-CN" altLang="en-US" sz="1800" dirty="0"/>
              <a:t>分钟后自动取消订单</a:t>
            </a:r>
            <a:r>
              <a:rPr lang="zh-CN" altLang="en-US" sz="1800" dirty="0" smtClean="0"/>
              <a:t>。</a:t>
            </a:r>
            <a:endParaRPr lang="zh-CN" altLang="en-US" sz="1800" dirty="0"/>
          </a:p>
          <a:p>
            <a:r>
              <a:rPr lang="en-US" altLang="zh-CN" sz="1800" dirty="0"/>
              <a:t>2.</a:t>
            </a:r>
            <a:r>
              <a:rPr lang="zh-CN" altLang="en-US" sz="1800" dirty="0"/>
              <a:t>用户提交订单后商品库存不足，则无法进行支付，订单不能提交</a:t>
            </a:r>
            <a:r>
              <a:rPr lang="zh-CN" altLang="en-US" sz="1800" dirty="0" smtClean="0"/>
              <a:t>。</a:t>
            </a:r>
            <a:endParaRPr lang="zh-CN" altLang="en-US" sz="1800" dirty="0"/>
          </a:p>
          <a:p>
            <a:r>
              <a:rPr lang="en-US" altLang="zh-CN" sz="1800" dirty="0"/>
              <a:t>3.</a:t>
            </a:r>
            <a:r>
              <a:rPr lang="zh-CN" altLang="en-US" sz="1800" dirty="0"/>
              <a:t>用户在支付过程中账户余额不足，则付款失败，订单失败作废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298" y="1229953"/>
            <a:ext cx="5683135" cy="541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8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：用户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用例十一：管理收藏夹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用户进入收藏夹，可以浏览收藏夹内商品，也可以选择将商品删除</a:t>
            </a:r>
            <a:r>
              <a:rPr lang="zh-CN" altLang="en-US" sz="1800" dirty="0" smtClean="0"/>
              <a:t>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2278"/>
            <a:ext cx="6240531" cy="508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8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：用户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用例十二：管理订单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用户可以查看自己的订单，包括待付款订单，待发货订单，待收货订单和待评价订单。</a:t>
            </a:r>
            <a:endParaRPr lang="zh-CN" altLang="en-US" sz="1800" dirty="0" smtClean="0"/>
          </a:p>
          <a:p>
            <a:r>
              <a:rPr lang="zh-CN" altLang="en-US" sz="1800" b="1" dirty="0" smtClean="0"/>
              <a:t>分支流程</a:t>
            </a:r>
            <a:r>
              <a:rPr lang="zh-CN" altLang="en-US" sz="1800" dirty="0" smtClean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用户可以在待付款订单中选择取消</a:t>
            </a:r>
            <a:r>
              <a:rPr lang="zh-CN" altLang="en-US" sz="1800" dirty="0" smtClean="0"/>
              <a:t>订单</a:t>
            </a:r>
            <a:endParaRPr lang="zh-CN" altLang="en-US" sz="1800" dirty="0"/>
          </a:p>
          <a:p>
            <a:r>
              <a:rPr lang="en-US" altLang="zh-CN" sz="1800" dirty="0"/>
              <a:t>2.</a:t>
            </a:r>
            <a:r>
              <a:rPr lang="zh-CN" altLang="en-US" sz="1800" dirty="0"/>
              <a:t>用户可以在待发货订单中催商家</a:t>
            </a:r>
            <a:r>
              <a:rPr lang="zh-CN" altLang="en-US" sz="1800" dirty="0" smtClean="0"/>
              <a:t>发货</a:t>
            </a:r>
            <a:endParaRPr lang="zh-CN" altLang="en-US" sz="1800" dirty="0"/>
          </a:p>
          <a:p>
            <a:r>
              <a:rPr lang="en-US" altLang="zh-CN" sz="1800" dirty="0"/>
              <a:t>3.</a:t>
            </a:r>
            <a:r>
              <a:rPr lang="zh-CN" altLang="en-US" sz="1800" dirty="0"/>
              <a:t>用户可以查看待收货订单的物流信息，也可以确认</a:t>
            </a:r>
            <a:r>
              <a:rPr lang="zh-CN" altLang="en-US" sz="1800" dirty="0" smtClean="0"/>
              <a:t>收货</a:t>
            </a:r>
            <a:endParaRPr lang="zh-CN" altLang="en-US" sz="1800" dirty="0"/>
          </a:p>
          <a:p>
            <a:r>
              <a:rPr lang="en-US" altLang="zh-CN" sz="1800" dirty="0" smtClean="0"/>
              <a:t>4.</a:t>
            </a:r>
            <a:r>
              <a:rPr lang="zh-CN" altLang="en-US" sz="1800" dirty="0"/>
              <a:t>用户可以对待评价订单进行评价，评价发布完成后等待管理员审核，审核成功后才能在页面上显示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2278"/>
            <a:ext cx="6240531" cy="508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3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：用户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用例十三：管理优惠券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用户可以查看自己已领取的优惠券，删除优惠券</a:t>
            </a:r>
            <a:r>
              <a:rPr lang="zh-CN" altLang="en-US" sz="1800" dirty="0" smtClean="0"/>
              <a:t>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2278"/>
            <a:ext cx="6240531" cy="508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9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：用户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用例十四：管理足迹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用户可以查看过去几天中每天的商品浏览足迹</a:t>
            </a:r>
            <a:r>
              <a:rPr lang="zh-CN" altLang="en-US" sz="1800" dirty="0" smtClean="0"/>
              <a:t>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2278"/>
            <a:ext cx="6240531" cy="508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0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：用户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用例十五：管理地址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用户可以管理自己的收货地址，包括添加一个新地址，更改现有的地址信息，删除一条收货地址，设置某个收货地址为默认地址</a:t>
            </a:r>
            <a:r>
              <a:rPr lang="zh-CN" altLang="en-US" sz="1800" dirty="0" smtClean="0"/>
              <a:t>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2278"/>
            <a:ext cx="6240531" cy="508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6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：用户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用例十六：退货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用户可以提交退货申请，等待管理员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1819874"/>
            <a:ext cx="6464183" cy="503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：用户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用例十七：</a:t>
            </a:r>
            <a:r>
              <a:rPr lang="zh-CN" altLang="en-US" sz="2400" b="1" dirty="0"/>
              <a:t>换</a:t>
            </a:r>
            <a:r>
              <a:rPr lang="zh-CN" altLang="en-US" sz="2400" b="1" dirty="0" smtClean="0"/>
              <a:t>货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用户可以</a:t>
            </a:r>
            <a:r>
              <a:rPr lang="zh-CN" altLang="en-US" sz="1800" dirty="0" smtClean="0"/>
              <a:t>提交换货</a:t>
            </a:r>
            <a:r>
              <a:rPr lang="zh-CN" altLang="en-US" sz="1800" dirty="0"/>
              <a:t>申请，等待管理员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1819874"/>
            <a:ext cx="6464183" cy="503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9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/>
              <a:t>基于场景的分析：用户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用例十八：联系客服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用户可以在购买前跟客户咨询商品信息、购买建议、协商，也可以在收货后联系客服询问关于商品使用的注意点，咨询退换货流程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1819874"/>
            <a:ext cx="6464183" cy="503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/>
              <a:t>基于场景的分析：用户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用例十九：反馈问题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用户可以对商品相关、功能异常、优化建议或者其他进行反馈，填写对商城、商品、服务的个人建议，并填写用户的手机号码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1819874"/>
            <a:ext cx="6464183" cy="503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5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基于数据流的分析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8924" y="1154831"/>
            <a:ext cx="8645236" cy="1388863"/>
          </a:xfrm>
        </p:spPr>
        <p:txBody>
          <a:bodyPr rtlCol="0"/>
          <a:lstStyle/>
          <a:p>
            <a:pPr rtl="0"/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Litemall</a:t>
            </a:r>
            <a:r>
              <a:rPr lang="zh-CN" altLang="en-US" dirty="0" smtClean="0"/>
              <a:t>系统作为一个成熟完整的应用，需要产生、储存、使用大量数据。</a:t>
            </a:r>
            <a:endParaRPr lang="en-US" altLang="zh-CN" dirty="0" smtClean="0"/>
          </a:p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为了满足</a:t>
            </a: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Litemall</a:t>
            </a:r>
            <a:r>
              <a:rPr lang="zh-CN" altLang="en-US" dirty="0" smtClean="0"/>
              <a:t>对数据存储的需求，建立数据库是非常重要的工作。</a:t>
            </a:r>
            <a:endParaRPr lang="en-US" altLang="zh-CN" dirty="0" smtClean="0"/>
          </a:p>
          <a:p>
            <a:r>
              <a:rPr lang="zh-CN" altLang="en-US" dirty="0" smtClean="0"/>
              <a:t>为了建立</a:t>
            </a:r>
            <a:r>
              <a:rPr lang="zh-CN" altLang="en-US" dirty="0"/>
              <a:t>清晰、高效</a:t>
            </a:r>
            <a:r>
              <a:rPr lang="zh-CN" altLang="en-US" dirty="0" smtClean="0"/>
              <a:t>的数据库，我们应该对</a:t>
            </a:r>
            <a:r>
              <a:rPr lang="en-US" altLang="zh-CN" dirty="0" err="1" smtClean="0"/>
              <a:t>Litemall</a:t>
            </a:r>
            <a:r>
              <a:rPr lang="zh-CN" altLang="en-US" dirty="0" smtClean="0"/>
              <a:t>系统进行基于数据流的分析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占位符 10" descr="城市景观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/>
              <a:t>基于场景的分析：管理员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用例一：会员管理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管理员可以通过手机号或者用户名来查找用户，并查看用户的相关信息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99" y="822960"/>
            <a:ext cx="4918680" cy="61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9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用例一：会员管理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管理员可以通过手机号或者用户名来查找用户，并查看用户的相关信息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965" y="274319"/>
            <a:ext cx="6101349" cy="618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用例二：收货地址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管理员可以查看或导出用户的收货地址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965" y="274319"/>
            <a:ext cx="6101349" cy="618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4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用例三：会员收藏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管理员可以查看或导出用户的商品收藏信息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965" y="274319"/>
            <a:ext cx="6101349" cy="618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用例四：会员足迹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管理员可以查看或导出用户的商品浏览记录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965" y="274319"/>
            <a:ext cx="6101349" cy="618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9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</a:t>
            </a:r>
            <a:r>
              <a:rPr lang="zh-CN" altLang="en-US" sz="2400" b="1" dirty="0"/>
              <a:t>五</a:t>
            </a:r>
            <a:r>
              <a:rPr lang="zh-CN" altLang="en-US" sz="2400" b="1" dirty="0" smtClean="0"/>
              <a:t>：搜索历史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管理员可以查看或导出用户的商品搜索历史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965" y="274319"/>
            <a:ext cx="6101349" cy="618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9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用例六：意见反馈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sz="1800" b="1" dirty="0" smtClean="0"/>
              <a:t>主要流程</a:t>
            </a:r>
            <a:r>
              <a:rPr lang="zh-CN" altLang="en-US" sz="1800" dirty="0" smtClean="0"/>
              <a:t>：</a:t>
            </a:r>
            <a:endParaRPr lang="zh-CN" altLang="en-US" sz="1800" dirty="0"/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管理员可以查看或导出用户的意见反馈，从而对商城进行调整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965" y="274319"/>
            <a:ext cx="6101349" cy="618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5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用例七：行政区域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管理员可以查看全国的所有行政区区域编码，所有省级行政区下的所有市级行政区、区县级行政区的区域编码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20" y="296364"/>
            <a:ext cx="5859780" cy="634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3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用例八：品牌制造商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管理员可以根据品牌商</a:t>
            </a:r>
            <a:r>
              <a:rPr lang="en-US" altLang="zh-CN" sz="1800" dirty="0"/>
              <a:t>ID</a:t>
            </a:r>
            <a:r>
              <a:rPr lang="zh-CN" altLang="en-US" sz="1800" dirty="0"/>
              <a:t>或者品牌商名称查找对应的品牌制造商，也可以添加、编辑、删除或者导出品牌商信息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20" y="296364"/>
            <a:ext cx="5859780" cy="634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0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用例九：商品类目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 smtClean="0"/>
              <a:t>：</a:t>
            </a:r>
            <a:endParaRPr lang="zh-CN" altLang="en-US" sz="1800" dirty="0"/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管理员可以查看所有一级商品类目列表，以及一级目录下的二级商品类目，也可以添加、编辑、删除一级类目、二级类目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20" y="296364"/>
            <a:ext cx="5859780" cy="634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5984615" cy="1325563"/>
          </a:xfrm>
        </p:spPr>
        <p:txBody>
          <a:bodyPr rtlCol="0"/>
          <a:lstStyle/>
          <a:p>
            <a:pPr rtl="0"/>
            <a:r>
              <a:rPr lang="zh-CN" altLang="en-US" dirty="0" smtClean="0"/>
              <a:t>基于数据流的分析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占位符 6" descr="摩天大楼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520473"/>
            <a:ext cx="3991476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sz="1800" b="1" dirty="0"/>
              <a:t>数据字典</a:t>
            </a:r>
            <a:r>
              <a:rPr lang="zh-CN" altLang="en-US" sz="1800" dirty="0"/>
              <a:t>：数据字典是描述数据的信息</a:t>
            </a:r>
            <a:r>
              <a:rPr lang="zh-CN" altLang="en-US" sz="1800" dirty="0" smtClean="0"/>
              <a:t>集合；给数据流图上每个成分加以定义和</a:t>
            </a:r>
            <a:r>
              <a:rPr lang="zh-CN" altLang="en-US" sz="1800" dirty="0" smtClean="0"/>
              <a:t>说明；方便</a:t>
            </a:r>
            <a:r>
              <a:rPr lang="zh-CN" altLang="en-US" sz="1800" dirty="0" smtClean="0"/>
              <a:t>查询和修改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endParaRPr lang="en-US" altLang="zh-CN" sz="1800" dirty="0" smtClean="0"/>
          </a:p>
          <a:p>
            <a:r>
              <a:rPr lang="en-US" altLang="zh-CN" sz="1800" b="1" dirty="0" smtClean="0"/>
              <a:t>ER</a:t>
            </a:r>
            <a:r>
              <a:rPr lang="zh-CN" altLang="en-US" sz="1800" b="1" dirty="0" smtClean="0"/>
              <a:t>图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ER</a:t>
            </a:r>
            <a:r>
              <a:rPr lang="zh-CN" altLang="en-US" sz="1800" dirty="0" smtClean="0"/>
              <a:t>图是关系与实体图。本次分析中的</a:t>
            </a:r>
            <a:r>
              <a:rPr lang="en-US" altLang="zh-CN" sz="1800" dirty="0" smtClean="0"/>
              <a:t>ER</a:t>
            </a:r>
            <a:r>
              <a:rPr lang="zh-CN" altLang="en-US" sz="1800" dirty="0" smtClean="0"/>
              <a:t>图由概念类图转化而</a:t>
            </a:r>
            <a:r>
              <a:rPr lang="zh-CN" altLang="en-US" sz="1800" dirty="0" smtClean="0"/>
              <a:t>来。</a:t>
            </a:r>
            <a:endParaRPr lang="en-US" altLang="zh-CN" sz="1800" dirty="0" smtClean="0"/>
          </a:p>
          <a:p>
            <a:endParaRPr lang="en-US" altLang="zh-CN" sz="1800" dirty="0" smtClean="0"/>
          </a:p>
          <a:p>
            <a:r>
              <a:rPr lang="zh-CN" altLang="en-US" sz="1800" b="1" dirty="0" smtClean="0"/>
              <a:t>数据流图</a:t>
            </a:r>
            <a:r>
              <a:rPr lang="zh-CN" altLang="en-US" sz="1800" dirty="0" smtClean="0"/>
              <a:t>：描绘数据的流动方向。通过分层次对数据流进行分析，能得到</a:t>
            </a:r>
            <a:r>
              <a:rPr lang="zh-CN" altLang="en-US" sz="1800" dirty="0" smtClean="0"/>
              <a:t>系统</a:t>
            </a:r>
            <a:r>
              <a:rPr lang="zh-CN" altLang="en-US" sz="1800" dirty="0" smtClean="0"/>
              <a:t>中数据</a:t>
            </a:r>
            <a:r>
              <a:rPr lang="zh-CN" altLang="en-US" sz="1800" dirty="0" smtClean="0"/>
              <a:t>的</a:t>
            </a:r>
            <a:r>
              <a:rPr lang="zh-CN" altLang="en-US" sz="1800" dirty="0" smtClean="0"/>
              <a:t>逻辑</a:t>
            </a:r>
            <a:r>
              <a:rPr lang="zh-CN" altLang="en-US" sz="1800" dirty="0" smtClean="0"/>
              <a:t>功能、逻辑走向、逻辑变换过程。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用例十：订单管理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管理员可以根据用户</a:t>
            </a:r>
            <a:r>
              <a:rPr lang="en-US" altLang="zh-CN" sz="1800" dirty="0"/>
              <a:t>ID</a:t>
            </a:r>
            <a:r>
              <a:rPr lang="zh-CN" altLang="en-US" sz="1800" dirty="0"/>
              <a:t>、订单编号、订单状态查找所有订单列表，还可以查看订单的详细信息，导出订单列表、打印单个订单的详细信息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20" y="296364"/>
            <a:ext cx="5859780" cy="634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用例十一：通用问题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管理员可以输入问题内容可以查询相关通用问题，可以添加、编辑、删除通用问题信息，支持导出列表。 关键词：输入关键字或者跳转链接可以查询相应的关键词标签，可以添加、编辑、删除关键词，支持导出关键词列表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20" y="296364"/>
            <a:ext cx="5859780" cy="634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5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用例十二：商品列表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管理员可以根据商品编号、商品名称查询商品信息，也可以添加商品，对商品进行上架。还可以查看商品的详细信息，编辑修改商品的信息，删除商品，导出商品信息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60920"/>
            <a:ext cx="6311332" cy="598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3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用例十三：商品上架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管理员可以填写新的商品信息，将商品上架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60920"/>
            <a:ext cx="6311332" cy="598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1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用例十四：商品评论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管理员可以通过用户</a:t>
            </a:r>
            <a:r>
              <a:rPr lang="en-US" altLang="zh-CN" sz="1800" dirty="0"/>
              <a:t>ID</a:t>
            </a:r>
            <a:r>
              <a:rPr lang="zh-CN" altLang="en-US" sz="1800" dirty="0"/>
              <a:t>查找到用户的所有的评论，以及通过商品</a:t>
            </a:r>
            <a:r>
              <a:rPr lang="en-US" altLang="zh-CN" sz="1800" dirty="0"/>
              <a:t>ID</a:t>
            </a:r>
            <a:r>
              <a:rPr lang="zh-CN" altLang="en-US" sz="1800" dirty="0"/>
              <a:t>查找到该商品的所有评论。对评论进行审核，还可以回复评论，删除不合法的评论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60920"/>
            <a:ext cx="6311332" cy="598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6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用例十五：广告管理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管理员可以将广告上线，设定广告的上线时间、下线时间，在广告上线后可以编辑广告，暂停广告的播放，也可以直接下线广告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3192"/>
            <a:ext cx="6277145" cy="58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4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用例十六：优惠券管理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管理员可以向商场发放优惠券，包括设置优惠券的数量，优惠券的抵扣金额，有效期限，单人领取上限，也可以删除优惠券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3192"/>
            <a:ext cx="6277145" cy="58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2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用例十七：专题管理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管理员可以进行专题的推广（专题是以某一个主题进行商品推荐的软文），可以编辑专题，查看专题的访问数量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3192"/>
            <a:ext cx="6277145" cy="58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7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用例十八：团购管理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管理员可以发起团购活动，定制团购活动的开始时间、结束时间、团购的具体规则，可以查看团购活动的订单，在团购活动结束后可以进行删除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3192"/>
            <a:ext cx="6277145" cy="58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7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用例十九：角色管理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拥有不同的权限，超级管理员（最高权限的管理员）能够设置其他管理员的权限，控制其他管理员只能操作特定的功能（例如：可以设置管理员为推广管理员，负责首页的广告、专题等活动的推广；也可以设置管理员为商场管理员，负责商品的商家和销售管理）。</a:t>
            </a:r>
          </a:p>
          <a:p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916192"/>
            <a:ext cx="6368415" cy="572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2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基于数据流的分析：数据字典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zh-CN" smtClean="0"/>
              <a:pPr/>
              <a:t>5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13" y="1330349"/>
            <a:ext cx="5528131" cy="49619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000" y="1330349"/>
            <a:ext cx="6600000" cy="3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6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50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用例二十：操作日志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管理员（拥有最高权限）能够查看一段时间内系统中商城管理员、推广管理员的操作日志，保证管理后台系统安全运行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916192"/>
            <a:ext cx="6368415" cy="572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2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51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用例二十一：商场配置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管理员可以设置、修改商场名称、商场地址、联系电话、联系</a:t>
            </a:r>
            <a:r>
              <a:rPr lang="en-US" altLang="zh-CN" sz="1800" dirty="0" err="1"/>
              <a:t>qq</a:t>
            </a:r>
            <a:r>
              <a:rPr lang="zh-CN" altLang="en-US" sz="1800" dirty="0"/>
              <a:t>等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82" y="685800"/>
            <a:ext cx="5912318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6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52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用例二十二：运费配置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管理员可以设置、修改运费的价格，以及包邮所需的最低消费价格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82" y="685800"/>
            <a:ext cx="5912318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7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53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用例二十三：订单配置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设置用户下单后未付款系统的等待时间，否则订单就会自动取消。也可以设置订单发货后用户未确认收货时系统的等待时间，否则订单就会自动确认收货；及确认收货后用户未评价商品，系统的等待时间，否则系统默认</a:t>
            </a:r>
            <a:r>
              <a:rPr lang="zh-CN" altLang="en-US" sz="1800" dirty="0" smtClean="0"/>
              <a:t>好评。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82" y="685800"/>
            <a:ext cx="5912318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54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用例二十四：小程序配置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管理员可以设置、修改首页中各栏目显示的数量，还可以开启和关闭商城中的商品分享功能。</a:t>
            </a:r>
          </a:p>
          <a:p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82" y="685800"/>
            <a:ext cx="5912318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55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用例二十五：统计用户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 smtClean="0"/>
              <a:t>主要流程</a:t>
            </a:r>
            <a:r>
              <a:rPr lang="zh-CN" altLang="en-US" sz="1800" dirty="0" smtClean="0"/>
              <a:t>：</a:t>
            </a:r>
            <a:endParaRPr lang="zh-CN" altLang="en-US" sz="1800" dirty="0"/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管理员可以查看各个时间段用户的增长情况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9595"/>
            <a:ext cx="630555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56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用例二十六：统计订单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管理员可以查看订单量、下单用户、订单总额和客单价四个统计量随时间的关系变化图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9595"/>
            <a:ext cx="630555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2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57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基于场景的分析</a:t>
            </a:r>
            <a:r>
              <a:rPr lang="zh-CN" altLang="en-US" dirty="0"/>
              <a:t>：管理员</a:t>
            </a:r>
            <a:r>
              <a:rPr lang="zh-CN" altLang="en-US" dirty="0" smtClean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825158"/>
            <a:ext cx="5580062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 smtClean="0"/>
              <a:t>用例二十七：统计商品</a:t>
            </a:r>
            <a:endParaRPr lang="zh-CN" altLang="en-US" sz="2400" b="1" dirty="0"/>
          </a:p>
          <a:p>
            <a:endParaRPr lang="en-US" altLang="zh-CN" dirty="0" smtClean="0"/>
          </a:p>
          <a:p>
            <a:r>
              <a:rPr lang="zh-CN" altLang="en-US" sz="1800" b="1" dirty="0"/>
              <a:t>主要流程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 smtClean="0"/>
              <a:t>1.</a:t>
            </a:r>
            <a:r>
              <a:rPr lang="zh-CN" altLang="en-US" sz="1800" dirty="0"/>
              <a:t>管理员可以查看订单量、下单货物数量和下单货品总额三个统计量随时间的关系变化图。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9595"/>
            <a:ext cx="630555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9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基于场景的分析 活动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zh-CN" smtClean="0"/>
              <a:pPr/>
              <a:t>58</a:t>
            </a:fld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994298"/>
            <a:ext cx="3991476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 smtClean="0"/>
              <a:t>1.</a:t>
            </a:r>
            <a:r>
              <a:rPr lang="zh-CN" altLang="en-US" sz="2400" b="1" dirty="0" smtClean="0"/>
              <a:t>确定场景活动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sz="1800" dirty="0" smtClean="0"/>
              <a:t>在特定场景中，完成功能一共需要那些活动</a:t>
            </a:r>
            <a:endParaRPr lang="en-US" altLang="zh-CN" sz="1800" dirty="0" smtClean="0"/>
          </a:p>
          <a:p>
            <a:r>
              <a:rPr lang="zh-CN" altLang="en-US" sz="1800" dirty="0" smtClean="0"/>
              <a:t>这些活动处于什么领域</a:t>
            </a:r>
            <a:endParaRPr lang="en-US" altLang="zh-CN" sz="18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6096000" y="1905880"/>
            <a:ext cx="3991476" cy="43513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 smtClean="0"/>
              <a:t>2</a:t>
            </a:r>
            <a:r>
              <a:rPr lang="en-US" altLang="zh-CN" b="1" dirty="0" smtClean="0"/>
              <a:t>.</a:t>
            </a:r>
            <a:r>
              <a:rPr lang="zh-CN" altLang="en-US" sz="2400" b="1" dirty="0" smtClean="0"/>
              <a:t>分析活动顺序</a:t>
            </a:r>
            <a:endParaRPr lang="en-US" altLang="zh-CN" dirty="0" smtClean="0"/>
          </a:p>
          <a:p>
            <a:endParaRPr lang="en-US" altLang="zh-CN" sz="1800" dirty="0"/>
          </a:p>
          <a:p>
            <a:r>
              <a:rPr lang="zh-CN" altLang="en-US" sz="1800" dirty="0" smtClean="0"/>
              <a:t>要完成该场景的完整动作，应依照某种逻辑进行活动</a:t>
            </a:r>
            <a:endParaRPr lang="en-US" altLang="zh-CN" sz="1800" dirty="0" smtClean="0"/>
          </a:p>
          <a:p>
            <a:r>
              <a:rPr lang="zh-CN" altLang="en-US" sz="1800" dirty="0" smtClean="0"/>
              <a:t>确认每一条分支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301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888456" y="4139738"/>
            <a:ext cx="6303544" cy="1895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基于场景的分析：特别场景活动图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59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活动图：用户下单场景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此处是主题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</a:p>
        </p:txBody>
      </p:sp>
      <p:pic>
        <p:nvPicPr>
          <p:cNvPr id="29" name="图片占位符 28" descr="铅笔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图片占位符 30" descr="笔记本电脑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文本框 12"/>
          <p:cNvSpPr txBox="1"/>
          <p:nvPr/>
        </p:nvSpPr>
        <p:spPr>
          <a:xfrm>
            <a:off x="515938" y="2959200"/>
            <a:ext cx="52114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1</a:t>
            </a:r>
            <a:r>
              <a:rPr lang="en-US" altLang="zh-CN" sz="1600" dirty="0"/>
              <a:t>.</a:t>
            </a:r>
            <a:r>
              <a:rPr lang="zh-CN" altLang="en-US" sz="1600" dirty="0"/>
              <a:t>用户登陆商城，可以选择注册账号、账号登陆或微信登录</a:t>
            </a:r>
            <a:r>
              <a:rPr lang="zh-CN" altLang="en-US" sz="1600" dirty="0" smtClean="0"/>
              <a:t>，系统</a:t>
            </a:r>
            <a:r>
              <a:rPr lang="zh-CN" altLang="en-US" sz="1600" dirty="0"/>
              <a:t>针对不同登陆方式进行验证。登陆成功后用户开始浏览商城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r>
              <a:rPr lang="en-US" altLang="zh-CN" sz="1600" dirty="0" smtClean="0"/>
              <a:t>2</a:t>
            </a:r>
            <a:r>
              <a:rPr lang="en-US" altLang="zh-CN" sz="1600" dirty="0"/>
              <a:t>.</a:t>
            </a:r>
            <a:r>
              <a:rPr lang="zh-CN" altLang="en-US" sz="1600" dirty="0"/>
              <a:t>用户看中商品后选择加入购物车或直接购买</a:t>
            </a:r>
            <a:r>
              <a:rPr lang="en-US" altLang="zh-CN" sz="1600" dirty="0"/>
              <a:t>3.</a:t>
            </a:r>
            <a:r>
              <a:rPr lang="zh-CN" altLang="en-US" sz="1600" dirty="0"/>
              <a:t>决定购买后有两种情况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zh-CN" altLang="en-US" sz="1600" dirty="0" smtClean="0"/>
              <a:t>（</a:t>
            </a:r>
            <a:r>
              <a:rPr lang="en-US" altLang="zh-CN" sz="1600" dirty="0"/>
              <a:t>1</a:t>
            </a:r>
            <a:r>
              <a:rPr lang="zh-CN" altLang="en-US" sz="1600" dirty="0"/>
              <a:t>）参加团购，此时不可使用其他</a:t>
            </a:r>
            <a:r>
              <a:rPr lang="zh-CN" altLang="en-US" sz="1600" dirty="0" smtClean="0"/>
              <a:t>折扣</a:t>
            </a:r>
            <a:endParaRPr lang="en-US" altLang="zh-CN" sz="1600" dirty="0" smtClean="0"/>
          </a:p>
          <a:p>
            <a:r>
              <a:rPr lang="zh-CN" altLang="en-US" sz="1600" dirty="0" smtClean="0"/>
              <a:t>（</a:t>
            </a:r>
            <a:r>
              <a:rPr lang="en-US" altLang="zh-CN" sz="1600" dirty="0"/>
              <a:t>2</a:t>
            </a:r>
            <a:r>
              <a:rPr lang="zh-CN" altLang="en-US" sz="1600" dirty="0"/>
              <a:t>）未参加团购，</a:t>
            </a:r>
            <a:r>
              <a:rPr lang="zh-CN" altLang="en-US" sz="1600" dirty="0" smtClean="0"/>
              <a:t>普通</a:t>
            </a:r>
            <a:r>
              <a:rPr lang="zh-CN" altLang="en-US" sz="1600" dirty="0"/>
              <a:t>订单，可以使用优惠券和返点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r>
              <a:rPr lang="en-US" altLang="zh-CN" sz="1600" dirty="0" smtClean="0"/>
              <a:t>4</a:t>
            </a:r>
            <a:r>
              <a:rPr lang="en-US" altLang="zh-CN" sz="1600" dirty="0"/>
              <a:t>.</a:t>
            </a:r>
            <a:r>
              <a:rPr lang="zh-CN" altLang="en-US" sz="1600" dirty="0"/>
              <a:t>生成订单或团购订单，进行付款，付款后下单成功。此时取消付款订单失败，订单未付款超过</a:t>
            </a:r>
            <a:r>
              <a:rPr lang="en-US" altLang="zh-CN" sz="1600" dirty="0"/>
              <a:t>30</a:t>
            </a:r>
            <a:r>
              <a:rPr lang="zh-CN" altLang="en-US" sz="1600" dirty="0"/>
              <a:t>分钟自动取消。</a:t>
            </a:r>
          </a:p>
          <a:p>
            <a:endParaRPr lang="zh-CN" altLang="en-US" sz="1600" dirty="0"/>
          </a:p>
        </p:txBody>
      </p:sp>
      <p:pic>
        <p:nvPicPr>
          <p:cNvPr id="16" name="内容占位符 15"/>
          <p:cNvPicPr>
            <a:picLocks noGrp="1" noChangeAspect="1"/>
          </p:cNvPicPr>
          <p:nvPr>
            <p:ph idx="1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150" y="324196"/>
            <a:ext cx="4600546" cy="6633650"/>
          </a:xfrm>
        </p:spPr>
      </p:pic>
    </p:spTree>
    <p:extLst>
      <p:ext uri="{BB962C8B-B14F-4D97-AF65-F5344CB8AC3E}">
        <p14:creationId xmlns:p14="http://schemas.microsoft.com/office/powerpoint/2010/main" val="350745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基于数据流的分析</a:t>
            </a:r>
            <a:r>
              <a:rPr lang="zh-CN" altLang="en-US" dirty="0" smtClean="0"/>
              <a:t>：</a:t>
            </a:r>
            <a:r>
              <a:rPr lang="en-US" altLang="zh-CN" dirty="0" smtClean="0"/>
              <a:t>ER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zh-CN" smtClean="0"/>
              <a:pPr/>
              <a:t>6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446415"/>
            <a:ext cx="9101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888456" y="4139738"/>
            <a:ext cx="6303544" cy="1895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基于场景的分析：特别场景活动图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60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活动图：用户退换货场景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此处是主题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</a:p>
        </p:txBody>
      </p:sp>
      <p:pic>
        <p:nvPicPr>
          <p:cNvPr id="29" name="图片占位符 28" descr="铅笔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图片占位符 30" descr="笔记本电脑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文本框 12"/>
          <p:cNvSpPr txBox="1"/>
          <p:nvPr/>
        </p:nvSpPr>
        <p:spPr>
          <a:xfrm>
            <a:off x="515938" y="2959200"/>
            <a:ext cx="52114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1.</a:t>
            </a:r>
            <a:r>
              <a:rPr lang="zh-CN" altLang="en-US" sz="1600" dirty="0"/>
              <a:t>用户填写并提交退换货详单，内容不合法则流程结束，合法将表单信息提交给管理员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r>
              <a:rPr lang="en-US" altLang="zh-CN" sz="1600" dirty="0" smtClean="0"/>
              <a:t>2</a:t>
            </a:r>
            <a:r>
              <a:rPr lang="en-US" altLang="zh-CN" sz="1600" dirty="0"/>
              <a:t>.</a:t>
            </a:r>
            <a:r>
              <a:rPr lang="zh-CN" altLang="en-US" sz="1600" dirty="0"/>
              <a:t>管理员审核退换货请求，同意则进入退换货流程，用户收到退款退货凭证；不同意则关闭请求，流程结束。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383" y="400248"/>
            <a:ext cx="4329525" cy="6242858"/>
          </a:xfrm>
        </p:spPr>
      </p:pic>
    </p:spTree>
    <p:extLst>
      <p:ext uri="{BB962C8B-B14F-4D97-AF65-F5344CB8AC3E}">
        <p14:creationId xmlns:p14="http://schemas.microsoft.com/office/powerpoint/2010/main" val="419392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基于类的分析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8924" y="1154831"/>
            <a:ext cx="8645236" cy="1388863"/>
          </a:xfrm>
        </p:spPr>
        <p:txBody>
          <a:bodyPr rtlCol="0"/>
          <a:lstStyle/>
          <a:p>
            <a:pPr rtl="0"/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Litemall</a:t>
            </a:r>
            <a:r>
              <a:rPr lang="zh-CN" altLang="en-US" dirty="0" smtClean="0"/>
              <a:t>系统是一个面向对象设计的应用。</a:t>
            </a:r>
            <a:endParaRPr lang="en-US" altLang="zh-CN" dirty="0" smtClean="0"/>
          </a:p>
          <a:p>
            <a:pPr rtl="0"/>
            <a:r>
              <a:rPr lang="zh-CN" altLang="en-US" dirty="0" smtClean="0"/>
              <a:t>在进行面向对象设计的过程中，确定系统中类的种类和属性是后续编写代码的基础。</a:t>
            </a:r>
            <a:endParaRPr lang="en-US" altLang="zh-CN" dirty="0" smtClean="0"/>
          </a:p>
          <a:p>
            <a:pPr rtl="0"/>
            <a:r>
              <a:rPr lang="zh-CN" altLang="en-US" dirty="0" smtClean="0"/>
              <a:t>绘制系统的概念类图以及协作图令基于数据流的分析有迹可循。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61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占位符 10" descr="城市景观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48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62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占位符 6" descr="摩天大楼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基于类的分析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994298"/>
            <a:ext cx="3991476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 smtClean="0"/>
              <a:t>1.</a:t>
            </a:r>
            <a:r>
              <a:rPr lang="zh-CN" altLang="en-US" sz="2400" b="1" dirty="0" smtClean="0"/>
              <a:t>绘制概念类图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sz="1800" dirty="0" smtClean="0"/>
              <a:t>概念类图设计了系统中类的数量以及属性。</a:t>
            </a:r>
            <a:endParaRPr lang="en-US" altLang="zh-CN" sz="1800" dirty="0" smtClean="0"/>
          </a:p>
          <a:p>
            <a:r>
              <a:rPr lang="zh-CN" altLang="en-US" sz="1800" dirty="0" smtClean="0"/>
              <a:t>概念</a:t>
            </a:r>
            <a:r>
              <a:rPr lang="zh-CN" altLang="en-US" sz="1800" dirty="0"/>
              <a:t>类图描述了系统中类的形态以及类之间的关系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r>
              <a:rPr lang="zh-CN" altLang="en-US" sz="1800" dirty="0" smtClean="0"/>
              <a:t>概念</a:t>
            </a:r>
            <a:r>
              <a:rPr lang="zh-CN" altLang="en-US" sz="1800" dirty="0"/>
              <a:t>类图对于系统的数据库的建立以及数据结构的设计有着重要的指导</a:t>
            </a:r>
            <a:r>
              <a:rPr lang="zh-CN" altLang="en-US" sz="1800" dirty="0" smtClean="0"/>
              <a:t>意义</a:t>
            </a:r>
            <a:endParaRPr lang="en-US" altLang="zh-CN" sz="1800" dirty="0" smtClean="0"/>
          </a:p>
          <a:p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0494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zh-CN" smtClean="0"/>
              <a:pPr/>
              <a:t>63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概念类图：优惠券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162376"/>
            <a:ext cx="5580062" cy="458069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sz="1800" b="1" dirty="0" err="1" smtClean="0"/>
              <a:t>CouponTopParent</a:t>
            </a:r>
            <a:r>
              <a:rPr lang="zh-CN" altLang="en-US" sz="1800" dirty="0" smtClean="0"/>
              <a:t>：</a:t>
            </a:r>
            <a:endParaRPr lang="zh-CN" altLang="en-US" sz="1800" dirty="0"/>
          </a:p>
          <a:p>
            <a:r>
              <a:rPr lang="zh-CN" altLang="en-US" sz="1800" dirty="0" smtClean="0"/>
              <a:t>为了</a:t>
            </a:r>
            <a:r>
              <a:rPr lang="zh-CN" altLang="en-US" sz="1800" dirty="0"/>
              <a:t>满足管理员创建不同级别的优惠券，建立</a:t>
            </a:r>
            <a:r>
              <a:rPr lang="en-US" altLang="zh-CN" sz="1800" dirty="0" err="1"/>
              <a:t>CouponTopParent</a:t>
            </a:r>
            <a:r>
              <a:rPr lang="zh-CN" altLang="en-US" sz="1800" dirty="0" smtClean="0"/>
              <a:t>类；</a:t>
            </a:r>
            <a:endParaRPr lang="en-US" altLang="zh-CN" sz="1800" dirty="0" smtClean="0"/>
          </a:p>
          <a:p>
            <a:r>
              <a:rPr lang="zh-CN" altLang="en-US" sz="1800" dirty="0" smtClean="0"/>
              <a:t>它</a:t>
            </a:r>
            <a:r>
              <a:rPr lang="zh-CN" altLang="en-US" sz="1800" dirty="0"/>
              <a:t>拥有两</a:t>
            </a:r>
            <a:r>
              <a:rPr lang="zh-CN" altLang="en-US" sz="1800" dirty="0" smtClean="0"/>
              <a:t>个子</a:t>
            </a:r>
            <a:r>
              <a:rPr lang="en-US" altLang="zh-CN" sz="1800" dirty="0" err="1" smtClean="0"/>
              <a:t>CouponForOneGoods</a:t>
            </a:r>
            <a:r>
              <a:rPr lang="zh-CN" altLang="en-US" sz="1800" dirty="0" smtClean="0"/>
              <a:t>和</a:t>
            </a:r>
            <a:r>
              <a:rPr lang="en-US" altLang="zh-CN" sz="1800" dirty="0" err="1" smtClean="0"/>
              <a:t>CouponForOneCategory</a:t>
            </a:r>
            <a:r>
              <a:rPr lang="zh-CN" altLang="en-US" sz="1800" dirty="0" smtClean="0"/>
              <a:t>类</a:t>
            </a:r>
            <a:endParaRPr lang="en-US" altLang="zh-CN" sz="1800" dirty="0" smtClean="0"/>
          </a:p>
          <a:p>
            <a:r>
              <a:rPr lang="en-US" altLang="zh-CN" sz="1800" b="1" dirty="0" err="1" smtClean="0"/>
              <a:t>CouponForOneCategroy</a:t>
            </a:r>
            <a:endParaRPr lang="en-US" altLang="zh-CN" sz="1800" b="1" dirty="0" smtClean="0"/>
          </a:p>
          <a:p>
            <a:r>
              <a:rPr lang="en-US" altLang="zh-CN" sz="1800" b="1" dirty="0" err="1" smtClean="0"/>
              <a:t>CouponForOneGoods</a:t>
            </a:r>
            <a:endParaRPr lang="en-US" altLang="zh-CN" sz="1800" b="1" dirty="0" smtClean="0"/>
          </a:p>
          <a:p>
            <a:r>
              <a:rPr lang="en-US" altLang="zh-CN" sz="1800" dirty="0" err="1" smtClean="0"/>
              <a:t>CouponForOneGoods</a:t>
            </a:r>
            <a:r>
              <a:rPr lang="zh-CN" altLang="en-US" sz="1800" dirty="0" smtClean="0"/>
              <a:t>满足优惠券对应单个商品</a:t>
            </a:r>
            <a:endParaRPr lang="en-US" altLang="zh-CN" sz="1800" dirty="0" smtClean="0"/>
          </a:p>
          <a:p>
            <a:r>
              <a:rPr lang="en-US" altLang="zh-CN" sz="1800" dirty="0" err="1" smtClean="0"/>
              <a:t>CouponForOneCategory</a:t>
            </a:r>
            <a:r>
              <a:rPr lang="zh-CN" altLang="en-US" sz="1800" dirty="0" smtClean="0"/>
              <a:t>满足对应某个类别</a:t>
            </a:r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8014"/>
            <a:ext cx="5267696" cy="686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6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zh-CN" smtClean="0"/>
              <a:pPr/>
              <a:t>64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概念类图：团购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162376"/>
            <a:ext cx="5580062" cy="458069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sz="1800" b="1" dirty="0" smtClean="0"/>
              <a:t>Groupon</a:t>
            </a:r>
            <a:r>
              <a:rPr lang="zh-CN" altLang="en-US" sz="1800" dirty="0" smtClean="0"/>
              <a:t>：</a:t>
            </a:r>
            <a:endParaRPr lang="zh-CN" altLang="en-US" sz="1800" dirty="0"/>
          </a:p>
          <a:p>
            <a:r>
              <a:rPr lang="zh-CN" altLang="en-US" sz="1800" dirty="0"/>
              <a:t>为了满足管理员能根据</a:t>
            </a:r>
            <a:r>
              <a:rPr lang="zh-CN" altLang="en-US" sz="1800" dirty="0" smtClean="0"/>
              <a:t>团购</a:t>
            </a:r>
            <a:r>
              <a:rPr lang="zh-CN" altLang="en-US" sz="1800" dirty="0"/>
              <a:t>优惠规则创建团购活动，建立了</a:t>
            </a:r>
            <a:r>
              <a:rPr lang="en-US" altLang="zh-CN" sz="1800" dirty="0"/>
              <a:t>Groupon</a:t>
            </a:r>
            <a:r>
              <a:rPr lang="zh-CN" altLang="en-US" sz="1800" dirty="0" smtClean="0"/>
              <a:t>类</a:t>
            </a:r>
            <a:endParaRPr lang="en-US" altLang="zh-CN" sz="1800" dirty="0" smtClean="0"/>
          </a:p>
          <a:p>
            <a:r>
              <a:rPr lang="en-US" altLang="zh-CN" sz="1800" dirty="0" err="1" smtClean="0"/>
              <a:t>Groupon.nextHighLimit</a:t>
            </a:r>
            <a:endParaRPr lang="en-US" altLang="zh-CN" sz="1800" dirty="0" smtClean="0"/>
          </a:p>
          <a:p>
            <a:r>
              <a:rPr lang="zh-CN" altLang="en-US" sz="1800" dirty="0" smtClean="0"/>
              <a:t>当前成团数量达到下一等级的数量要求，则更新当前团购规则</a:t>
            </a:r>
            <a:endParaRPr lang="en-US" altLang="zh-CN" sz="1800" dirty="0" smtClean="0"/>
          </a:p>
          <a:p>
            <a:r>
              <a:rPr lang="en-US" altLang="zh-CN" sz="1800" b="1" dirty="0" err="1" smtClean="0"/>
              <a:t>GrouponRule</a:t>
            </a:r>
            <a:r>
              <a:rPr lang="en-US" altLang="zh-CN" sz="1800" b="1" dirty="0" smtClean="0"/>
              <a:t>:</a:t>
            </a:r>
          </a:p>
          <a:p>
            <a:r>
              <a:rPr lang="zh-CN" altLang="en-US" sz="1800" dirty="0" smtClean="0"/>
              <a:t>为了满足分级团购需求，建立了</a:t>
            </a:r>
            <a:r>
              <a:rPr lang="en-US" altLang="zh-CN" sz="1800" dirty="0" err="1" smtClean="0"/>
              <a:t>GrouponRule</a:t>
            </a:r>
            <a:r>
              <a:rPr lang="zh-CN" altLang="en-US" sz="1800" dirty="0" smtClean="0"/>
              <a:t>类，存储了某个团购商品的分级别团购规则</a:t>
            </a:r>
            <a:endParaRPr lang="en-US" altLang="zh-CN" sz="1800" dirty="0" smtClean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22" y="1625826"/>
            <a:ext cx="6628724" cy="34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65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占位符 6" descr="摩天大楼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基于类的分析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994298"/>
            <a:ext cx="3991476" cy="33092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/>
              <a:t>2</a:t>
            </a:r>
            <a:r>
              <a:rPr lang="en-US" altLang="zh-CN" sz="2400" b="1" dirty="0" smtClean="0"/>
              <a:t>.</a:t>
            </a:r>
            <a:r>
              <a:rPr lang="zh-CN" altLang="en-US" sz="2400" b="1" dirty="0" smtClean="0"/>
              <a:t>绘制协作图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sz="1800" dirty="0" smtClean="0"/>
              <a:t>协作图描绘了某些场景下各种类的相互协作关系</a:t>
            </a:r>
            <a:endParaRPr lang="en-US" altLang="zh-CN" sz="1800" dirty="0" smtClean="0"/>
          </a:p>
          <a:p>
            <a:r>
              <a:rPr lang="zh-CN" altLang="en-US" sz="1800" dirty="0" smtClean="0"/>
              <a:t>绘制协作图相比起概念类图更直观且方便阅读，但是只能体现局部的关系。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54049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zh-CN" smtClean="0"/>
              <a:pPr/>
              <a:t>66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协作图：用户登录协作图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162376"/>
            <a:ext cx="5580062" cy="458069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 smtClean="0"/>
          </a:p>
          <a:p>
            <a:endParaRPr lang="zh-CN" altLang="en-US" sz="1800" dirty="0" smtClean="0"/>
          </a:p>
          <a:p>
            <a:r>
              <a:rPr lang="zh-CN" altLang="en-US" sz="1800" dirty="0"/>
              <a:t>用户发起登录</a:t>
            </a:r>
            <a:r>
              <a:rPr lang="zh-CN" altLang="en-US" sz="1800" dirty="0" smtClean="0"/>
              <a:t>请求</a:t>
            </a:r>
            <a:endParaRPr lang="en-US" altLang="zh-CN" sz="1800" dirty="0" smtClean="0"/>
          </a:p>
          <a:p>
            <a:r>
              <a:rPr lang="zh-CN" altLang="en-US" sz="1800" dirty="0"/>
              <a:t>小程序在本地获得识别码并发送给</a:t>
            </a:r>
            <a:r>
              <a:rPr lang="zh-CN" altLang="en-US" sz="1800" dirty="0" smtClean="0"/>
              <a:t>服务器</a:t>
            </a:r>
            <a:endParaRPr lang="en-US" altLang="zh-CN" sz="1800" dirty="0" smtClean="0"/>
          </a:p>
          <a:p>
            <a:r>
              <a:rPr lang="zh-CN" altLang="en-US" sz="1800" dirty="0" smtClean="0"/>
              <a:t>服务器</a:t>
            </a:r>
            <a:r>
              <a:rPr lang="zh-CN" altLang="en-US" sz="1800" dirty="0"/>
              <a:t>登录凭证校验接口，获得微信登录</a:t>
            </a:r>
            <a:r>
              <a:rPr lang="zh-CN" altLang="en-US" sz="1800" dirty="0" smtClean="0"/>
              <a:t>凭证</a:t>
            </a:r>
            <a:endParaRPr lang="en-US" altLang="zh-CN" sz="1800" dirty="0" smtClean="0"/>
          </a:p>
          <a:p>
            <a:r>
              <a:rPr lang="zh-CN" altLang="en-US" sz="1800" dirty="0" smtClean="0"/>
              <a:t>服务器</a:t>
            </a:r>
            <a:r>
              <a:rPr lang="zh-CN" altLang="en-US" sz="1800" dirty="0"/>
              <a:t>处理凭证，返回自定义登录态到小</a:t>
            </a:r>
            <a:r>
              <a:rPr lang="zh-CN" altLang="en-US" sz="1800" dirty="0" smtClean="0"/>
              <a:t>程序</a:t>
            </a:r>
            <a:endParaRPr lang="en-US" altLang="zh-CN" sz="1800" dirty="0" smtClean="0"/>
          </a:p>
          <a:p>
            <a:r>
              <a:rPr lang="zh-CN" altLang="en-US" sz="1800" dirty="0" smtClean="0"/>
              <a:t>小</a:t>
            </a:r>
            <a:r>
              <a:rPr lang="zh-CN" altLang="en-US" sz="1800" dirty="0"/>
              <a:t>程序保存自定义登录态，用户登录成功</a:t>
            </a:r>
            <a:endParaRPr lang="en-US" altLang="zh-CN" sz="1800" dirty="0" smtClean="0"/>
          </a:p>
          <a:p>
            <a:endParaRPr lang="en-US" altLang="zh-CN" sz="1800" dirty="0" smtClean="0"/>
          </a:p>
          <a:p>
            <a:endParaRPr lang="zh-CN" altLang="en-US" sz="1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83" y="1162376"/>
            <a:ext cx="59150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6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zh-CN" smtClean="0"/>
              <a:pPr/>
              <a:t>67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协作图：退换货协作图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162376"/>
            <a:ext cx="5580062" cy="458069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 smtClean="0"/>
          </a:p>
          <a:p>
            <a:endParaRPr lang="zh-CN" altLang="en-US" sz="1800" dirty="0" smtClean="0"/>
          </a:p>
          <a:p>
            <a:r>
              <a:rPr lang="zh-CN" altLang="en-US" sz="1800" dirty="0" smtClean="0"/>
              <a:t>用户</a:t>
            </a:r>
            <a:r>
              <a:rPr lang="zh-CN" altLang="en-US" sz="1800" dirty="0"/>
              <a:t>发起退换货</a:t>
            </a:r>
            <a:r>
              <a:rPr lang="zh-CN" altLang="en-US" sz="1800" dirty="0" smtClean="0"/>
              <a:t>请求</a:t>
            </a:r>
            <a:endParaRPr lang="en-US" altLang="zh-CN" sz="1800" dirty="0" smtClean="0"/>
          </a:p>
          <a:p>
            <a:r>
              <a:rPr lang="zh-CN" altLang="en-US" sz="1800" dirty="0" smtClean="0"/>
              <a:t>服务器</a:t>
            </a:r>
            <a:r>
              <a:rPr lang="zh-CN" altLang="en-US" sz="1800" dirty="0"/>
              <a:t>向第三方提交订单绑定的物流单号，申请查询物流</a:t>
            </a:r>
            <a:r>
              <a:rPr lang="zh-CN" altLang="en-US" sz="1800" dirty="0" smtClean="0"/>
              <a:t>信息</a:t>
            </a:r>
            <a:endParaRPr lang="en-US" altLang="zh-CN" sz="1800" dirty="0" smtClean="0"/>
          </a:p>
          <a:p>
            <a:r>
              <a:rPr lang="zh-CN" altLang="en-US" sz="1800" dirty="0" smtClean="0"/>
              <a:t>若</a:t>
            </a:r>
            <a:r>
              <a:rPr lang="zh-CN" altLang="en-US" sz="1800" dirty="0"/>
              <a:t>未发货，则服务器拒绝用户请求，否则用户成功提交退换货请求</a:t>
            </a:r>
            <a:endParaRPr lang="en-US" altLang="zh-CN" sz="1800" dirty="0" smtClean="0"/>
          </a:p>
          <a:p>
            <a:endParaRPr lang="zh-CN" altLang="en-US" sz="18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35256"/>
            <a:ext cx="6295085" cy="39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2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基于行为的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分析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8196" y="1154832"/>
            <a:ext cx="8484277" cy="764460"/>
          </a:xfrm>
        </p:spPr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我们前面确定了系统中不同角色的用例；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基于这些用例，我们可以分析系统中某些动作、角色的行为顺序；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分析这些我们可以作出状态机图和时序图，对理解系统中的行为有很大帮助。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68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占位符 10" descr="城市景观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778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/>
              <a:t>基于行为分析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207024"/>
            <a:ext cx="3770489" cy="2504663"/>
          </a:xfrm>
        </p:spPr>
        <p:txBody>
          <a:bodyPr rtlCol="0">
            <a:normAutofit/>
          </a:bodyPr>
          <a:lstStyle/>
          <a:p>
            <a:r>
              <a:rPr lang="zh-CN" altLang="en-US" dirty="0" smtClean="0"/>
              <a:t>对行为中角色间的交互进行描述</a:t>
            </a:r>
            <a:endParaRPr lang="en-US" altLang="zh-CN" dirty="0" smtClean="0"/>
          </a:p>
          <a:p>
            <a:r>
              <a:rPr lang="zh-CN" altLang="en-US" dirty="0" smtClean="0"/>
              <a:t>角色</a:t>
            </a:r>
            <a:r>
              <a:rPr lang="zh-CN" altLang="en-US" dirty="0"/>
              <a:t>，对象，</a:t>
            </a:r>
            <a:r>
              <a:rPr lang="zh-CN" altLang="en-US" dirty="0" smtClean="0"/>
              <a:t>生命线</a:t>
            </a:r>
            <a:endParaRPr lang="en-US" altLang="zh-CN" dirty="0"/>
          </a:p>
          <a:p>
            <a:r>
              <a:rPr lang="zh-CN" altLang="en-US" dirty="0"/>
              <a:t>描述对象是如何交互</a:t>
            </a:r>
            <a:r>
              <a:rPr lang="zh-CN" altLang="en-US" dirty="0" smtClean="0"/>
              <a:t>的</a:t>
            </a:r>
            <a:endParaRPr lang="en-US" altLang="zh-CN" dirty="0" smtClean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69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2" name="图片占位符 21" descr="黄昏的市区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sz="1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对行为中角色的状态进行描述</a:t>
            </a:r>
            <a:endParaRPr lang="en-US" altLang="zh-CN" sz="14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sz="1400" dirty="0" smtClean="0"/>
              <a:t>逻辑、状态</a:t>
            </a:r>
            <a:endParaRPr lang="en-US" altLang="zh-CN" sz="1400" dirty="0" smtClean="0"/>
          </a:p>
          <a:p>
            <a:pPr rtl="0"/>
            <a:r>
              <a:rPr lang="zh-CN" altLang="en-US" sz="1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描述不同状态之间是如何转化的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时序图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状态机图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5" name="图片占位符 84" descr="单个齿轮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/>
      </p:pic>
      <p:pic>
        <p:nvPicPr>
          <p:cNvPr id="83" name="图片占位符 82" descr="条形图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基于数据流的分析</a:t>
            </a:r>
            <a:r>
              <a:rPr lang="zh-CN" altLang="en-US" dirty="0" smtClean="0"/>
              <a:t>：数据流图顶层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zh-CN" smtClean="0"/>
              <a:pPr/>
              <a:t>7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" t="56512" r="-136" b="2819"/>
          <a:stretch/>
        </p:blipFill>
        <p:spPr>
          <a:xfrm>
            <a:off x="-4762" y="2377440"/>
            <a:ext cx="12192000" cy="25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3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zh-CN" smtClean="0"/>
              <a:pPr/>
              <a:t>70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基于行为分析</a:t>
            </a:r>
            <a:r>
              <a:rPr lang="zh-CN" altLang="en-US" dirty="0" smtClean="0"/>
              <a:t>：时序图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175167"/>
            <a:ext cx="5365573" cy="458069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退换货时序图</a:t>
            </a:r>
            <a:endParaRPr lang="en-US" altLang="zh-CN" dirty="0" smtClean="0"/>
          </a:p>
          <a:p>
            <a:r>
              <a:rPr lang="zh-CN" altLang="en-US" sz="1800" dirty="0" smtClean="0"/>
              <a:t>用户</a:t>
            </a:r>
            <a:r>
              <a:rPr lang="zh-CN" altLang="en-US" sz="1800" dirty="0"/>
              <a:t>发起退换货</a:t>
            </a:r>
            <a:r>
              <a:rPr lang="zh-CN" altLang="en-US" sz="1800" dirty="0" smtClean="0"/>
              <a:t>请求</a:t>
            </a:r>
            <a:endParaRPr lang="en-US" altLang="zh-CN" sz="1800" dirty="0" smtClean="0"/>
          </a:p>
          <a:p>
            <a:r>
              <a:rPr lang="zh-CN" altLang="en-US" sz="1800" dirty="0"/>
              <a:t>服务器向第三方提交订单绑定的物流单号，申请查询物流</a:t>
            </a:r>
            <a:r>
              <a:rPr lang="zh-CN" altLang="en-US" sz="1800" dirty="0" smtClean="0"/>
              <a:t>信息</a:t>
            </a:r>
            <a:endParaRPr lang="en-US" altLang="zh-CN" sz="1800" dirty="0" smtClean="0"/>
          </a:p>
          <a:p>
            <a:r>
              <a:rPr lang="en-US" altLang="zh-CN" sz="1800" dirty="0" smtClean="0"/>
              <a:t>3</a:t>
            </a:r>
            <a:r>
              <a:rPr lang="zh-CN" altLang="en-US" sz="1800" dirty="0" smtClean="0"/>
              <a:t>若</a:t>
            </a:r>
            <a:r>
              <a:rPr lang="zh-CN" altLang="en-US" sz="1800" dirty="0"/>
              <a:t>未发货，则服务器拒绝用户请求，否则用户成功提交退换货请求</a:t>
            </a:r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335" y="1636889"/>
            <a:ext cx="6312610" cy="410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zh-CN" smtClean="0"/>
              <a:pPr/>
              <a:t>71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基于行为分析</a:t>
            </a:r>
            <a:r>
              <a:rPr lang="zh-CN" altLang="en-US" dirty="0" smtClean="0"/>
              <a:t>：时序图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 txBox="1">
            <a:spLocks/>
          </p:cNvSpPr>
          <p:nvPr/>
        </p:nvSpPr>
        <p:spPr>
          <a:xfrm>
            <a:off x="515938" y="1175167"/>
            <a:ext cx="5365573" cy="458069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找回密码时序图</a:t>
            </a:r>
            <a:endParaRPr lang="en-US" altLang="zh-CN" dirty="0" smtClean="0"/>
          </a:p>
          <a:p>
            <a:r>
              <a:rPr lang="zh-CN" altLang="en-US" sz="1800" dirty="0"/>
              <a:t>用户发起找回密码</a:t>
            </a:r>
            <a:r>
              <a:rPr lang="zh-CN" altLang="en-US" sz="1800" dirty="0" smtClean="0"/>
              <a:t>请求</a:t>
            </a:r>
            <a:endParaRPr lang="en-US" altLang="zh-CN" sz="1800" dirty="0" smtClean="0"/>
          </a:p>
          <a:p>
            <a:r>
              <a:rPr lang="zh-CN" altLang="en-US" sz="1800" dirty="0" smtClean="0"/>
              <a:t>服务器</a:t>
            </a:r>
            <a:r>
              <a:rPr lang="zh-CN" altLang="en-US" sz="1800" dirty="0"/>
              <a:t>向第三方请求代发验证</a:t>
            </a:r>
            <a:r>
              <a:rPr lang="zh-CN" altLang="en-US" sz="1800" dirty="0" smtClean="0"/>
              <a:t>码</a:t>
            </a:r>
            <a:endParaRPr lang="en-US" altLang="zh-CN" sz="1800" dirty="0" smtClean="0"/>
          </a:p>
          <a:p>
            <a:r>
              <a:rPr lang="zh-CN" altLang="en-US" sz="1800" dirty="0" smtClean="0"/>
              <a:t>用户</a:t>
            </a:r>
            <a:r>
              <a:rPr lang="zh-CN" altLang="en-US" sz="1800" dirty="0"/>
              <a:t>输入合法验证码，则验证通过，否则验证不</a:t>
            </a:r>
            <a:r>
              <a:rPr lang="zh-CN" altLang="en-US" sz="1800" dirty="0" smtClean="0"/>
              <a:t>通过</a:t>
            </a:r>
            <a:endParaRPr lang="en-US" altLang="zh-CN" sz="1800" dirty="0" smtClean="0"/>
          </a:p>
          <a:p>
            <a:r>
              <a:rPr lang="zh-CN" altLang="en-US" sz="1800" dirty="0" smtClean="0"/>
              <a:t>用户</a:t>
            </a:r>
            <a:r>
              <a:rPr lang="zh-CN" altLang="en-US" sz="1800" dirty="0"/>
              <a:t>输入新密码，找回密码成功</a:t>
            </a:r>
          </a:p>
          <a:p>
            <a:endParaRPr lang="en-US" altLang="zh-CN" sz="1800" dirty="0" smtClean="0"/>
          </a:p>
          <a:p>
            <a:endParaRPr lang="zh-CN" altLang="en-US" sz="1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088" y="1162376"/>
            <a:ext cx="6217402" cy="501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zh-CN" smtClean="0"/>
              <a:pPr/>
              <a:t>72</a:t>
            </a:fld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基于行为分析：状态机图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005" y="948775"/>
            <a:ext cx="6427995" cy="50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499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2129" y="4484691"/>
            <a:ext cx="5020537" cy="503167"/>
          </a:xfrm>
        </p:spPr>
        <p:txBody>
          <a:bodyPr rtlCol="0"/>
          <a:lstStyle/>
          <a:p>
            <a:r>
              <a:rPr lang="zh-CN" altLang="en-US" dirty="0"/>
              <a:t>普通</a:t>
            </a:r>
            <a:r>
              <a:rPr lang="en-US" altLang="zh-CN" dirty="0"/>
              <a:t>OO</a:t>
            </a:r>
            <a:r>
              <a:rPr lang="zh-CN" altLang="en-US" dirty="0"/>
              <a:t>是</a:t>
            </a:r>
            <a:r>
              <a:rPr lang="en-US" altLang="zh-CN" dirty="0"/>
              <a:t>AD</a:t>
            </a:r>
            <a:r>
              <a:rPr lang="zh-CN" altLang="en-US" dirty="0"/>
              <a:t>而且还是</a:t>
            </a:r>
            <a:r>
              <a:rPr lang="en-US" altLang="zh-CN" dirty="0"/>
              <a:t>OOAD</a:t>
            </a:r>
            <a:r>
              <a:rPr lang="zh-CN" altLang="en-US" dirty="0"/>
              <a:t>这样的</a:t>
            </a:r>
            <a:r>
              <a:rPr lang="en-US" altLang="zh-CN" dirty="0"/>
              <a:t>J2EE</a:t>
            </a:r>
            <a:r>
              <a:rPr lang="zh-CN" altLang="en-US" dirty="0"/>
              <a:t>你喜欢吗</a:t>
            </a:r>
            <a:endParaRPr lang="zh-CN" altLang="en-US" dirty="0"/>
          </a:p>
        </p:txBody>
      </p:sp>
      <p:pic>
        <p:nvPicPr>
          <p:cNvPr id="10" name="图片占位符 9" descr="摩天大楼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532C5D74-7E71-4488-B3EF-73A86F04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基于数据流的分析</a:t>
            </a:r>
            <a:r>
              <a:rPr lang="zh-CN" altLang="en-US" dirty="0" smtClean="0"/>
              <a:t>：数据流图</a:t>
            </a:r>
            <a:r>
              <a:rPr lang="en-US" altLang="zh-CN" dirty="0" smtClean="0"/>
              <a:t>1</a:t>
            </a:r>
            <a:r>
              <a:rPr lang="zh-CN" altLang="en-US" dirty="0" smtClean="0"/>
              <a:t>层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altLang="zh-CN" smtClean="0"/>
              <a:pPr/>
              <a:t>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" y="1692658"/>
            <a:ext cx="8093825" cy="495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基于场景的分析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8924" y="1154831"/>
            <a:ext cx="8645236" cy="1388863"/>
          </a:xfrm>
        </p:spPr>
        <p:txBody>
          <a:bodyPr rtlCol="0"/>
          <a:lstStyle/>
          <a:p>
            <a:pPr rtl="0"/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Litemall</a:t>
            </a:r>
            <a:r>
              <a:rPr lang="zh-CN" altLang="en-US" dirty="0" smtClean="0"/>
              <a:t>系统作为一个成熟完整的应用，其有着非常多样且复杂的应用需求</a:t>
            </a:r>
            <a:endParaRPr lang="en-US" altLang="zh-CN" dirty="0" smtClean="0"/>
          </a:p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为了满足这些应用需求，我们需要提前对</a:t>
            </a: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Litemall</a:t>
            </a:r>
            <a:r>
              <a:rPr lang="zh-CN" altLang="en-US" dirty="0" smtClean="0"/>
              <a:t>对应这些需求的应用场景进行分析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占位符 10" descr="城市景观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471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81_TF88997677" id="{3DD2904B-950C-480E-AD00-7CDE9DEBBD2C}" vid="{B5942F8B-333C-4058-817A-9CF00A68406F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4D520B0621022B4CA37193CEB4BD4006" ma:contentTypeVersion="13" ma:contentTypeDescription="新建文档。" ma:contentTypeScope="" ma:versionID="70bddc0927d8e252f617fb4201fa0890">
  <xsd:schema xmlns:xsd="http://www.w3.org/2001/XMLSchema" xmlns:xs="http://www.w3.org/2001/XMLSchema" xmlns:p="http://schemas.microsoft.com/office/2006/metadata/properties" xmlns:ns2="45e91f00-0250-4a60-970e-f6ee534b485a" xmlns:ns3="03902022-5f07-415b-99da-02f7a843c2d0" targetNamespace="http://schemas.microsoft.com/office/2006/metadata/properties" ma:root="true" ma:fieldsID="caccd20f85bbeebe29786e0e2215112a" ns2:_="" ns3:_="">
    <xsd:import namespace="45e91f00-0250-4a60-970e-f6ee534b485a"/>
    <xsd:import namespace="03902022-5f07-415b-99da-02f7a843c2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e91f00-0250-4a60-970e-f6ee534b485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享对象: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享对象详细信息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上次共享用户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上次共享时间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902022-5f07-415b-99da-02f7a843c2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03902022-5f07-415b-99da-02f7a843c2d0" xsi:nil="true"/>
  </documentManagement>
</p:properties>
</file>

<file path=customXml/itemProps1.xml><?xml version="1.0" encoding="utf-8"?>
<ds:datastoreItem xmlns:ds="http://schemas.openxmlformats.org/officeDocument/2006/customXml" ds:itemID="{BE032B3E-85CD-46A3-B1B9-F73B4B6656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e91f00-0250-4a60-970e-f6ee534b485a"/>
    <ds:schemaRef ds:uri="03902022-5f07-415b-99da-02f7a843c2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FCA88F-1E96-47BA-9B15-D836743B34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D08007-B5F0-4B81-8CE1-43AFAA162CF7}">
  <ds:schemaRefs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03902022-5f07-415b-99da-02f7a843c2d0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5e91f00-0250-4a60-970e-f6ee534b485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商务演示-简约欧美-黑白</Template>
  <TotalTime>0</TotalTime>
  <Words>3619</Words>
  <Application>Microsoft Office PowerPoint</Application>
  <PresentationFormat>宽屏</PresentationFormat>
  <Paragraphs>533</Paragraphs>
  <Slides>73</Slides>
  <Notes>60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73</vt:i4>
      </vt:variant>
    </vt:vector>
  </HeadingPairs>
  <TitlesOfParts>
    <vt:vector size="81" baseType="lpstr">
      <vt:lpstr>Microsoft YaHei UI</vt:lpstr>
      <vt:lpstr>微软雅黑</vt:lpstr>
      <vt:lpstr>Arial</vt:lpstr>
      <vt:lpstr>Calibri</vt:lpstr>
      <vt:lpstr>Century Gothic</vt:lpstr>
      <vt:lpstr>Segoe UI Light</vt:lpstr>
      <vt:lpstr>Office 主题</vt:lpstr>
      <vt:lpstr>自定义设计方案</vt:lpstr>
      <vt:lpstr>Litemall系统 需求工程分析</vt:lpstr>
      <vt:lpstr>需求描述的四个维度建模</vt:lpstr>
      <vt:lpstr>基于数据流的分析</vt:lpstr>
      <vt:lpstr>基于数据流的分析</vt:lpstr>
      <vt:lpstr>基于数据流的分析：数据字典</vt:lpstr>
      <vt:lpstr>基于数据流的分析：ER图</vt:lpstr>
      <vt:lpstr>基于数据流的分析：数据流图顶层</vt:lpstr>
      <vt:lpstr>基于数据流的分析：数据流图1层</vt:lpstr>
      <vt:lpstr>基于场景的分析</vt:lpstr>
      <vt:lpstr>基于场景的分析 用例</vt:lpstr>
      <vt:lpstr>基于场景的分析：用户  </vt:lpstr>
      <vt:lpstr>基于场景的分析：用户  </vt:lpstr>
      <vt:lpstr>基于场景的分析：用户  </vt:lpstr>
      <vt:lpstr>基于场景的分析：用户  </vt:lpstr>
      <vt:lpstr>基于场景的分析：用户  </vt:lpstr>
      <vt:lpstr>基于场景的分析：用户  </vt:lpstr>
      <vt:lpstr>基于场景的分析：用户  </vt:lpstr>
      <vt:lpstr>基于场景的分析：用户  </vt:lpstr>
      <vt:lpstr>基于场景的分析：用户  </vt:lpstr>
      <vt:lpstr>基于场景的分析：用户  </vt:lpstr>
      <vt:lpstr>基于场景的分析：用户  </vt:lpstr>
      <vt:lpstr>基于场景的分析：用户  </vt:lpstr>
      <vt:lpstr>基于场景的分析：用户  </vt:lpstr>
      <vt:lpstr>基于场景的分析：用户  </vt:lpstr>
      <vt:lpstr>基于场景的分析：用户  </vt:lpstr>
      <vt:lpstr>基于场景的分析：用户  </vt:lpstr>
      <vt:lpstr>基于场景的分析：用户  </vt:lpstr>
      <vt:lpstr>基于场景的分析：用户  </vt:lpstr>
      <vt:lpstr>基于场景的分析：用户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基于场景的分析：管理员  </vt:lpstr>
      <vt:lpstr>基于场景的分析 活动</vt:lpstr>
      <vt:lpstr>基于场景的分析：特别场景活动图</vt:lpstr>
      <vt:lpstr>基于场景的分析：特别场景活动图</vt:lpstr>
      <vt:lpstr>基于类的分析</vt:lpstr>
      <vt:lpstr>基于类的分析 </vt:lpstr>
      <vt:lpstr>概念类图：优惠券</vt:lpstr>
      <vt:lpstr>概念类图：团购</vt:lpstr>
      <vt:lpstr>基于类的分析 </vt:lpstr>
      <vt:lpstr>协作图：用户登录协作图</vt:lpstr>
      <vt:lpstr>协作图：退换货协作图</vt:lpstr>
      <vt:lpstr>基于行为的分析</vt:lpstr>
      <vt:lpstr>基于行为分析</vt:lpstr>
      <vt:lpstr>基于行为分析：时序图</vt:lpstr>
      <vt:lpstr>基于行为分析：时序图</vt:lpstr>
      <vt:lpstr>基于行为分析：状态机图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2019-10-10T02:14:10Z</dcterms:created>
  <dcterms:modified xsi:type="dcterms:W3CDTF">2019-11-07T07:27:05Z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0x0101004D520B0621022B4CA37193CEB4BD4006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t-weiszh@microsoft.com</vt:lpwstr>
  </property>
  <property fmtid="{D5CDD505-2E9C-101B-9397-08002B2CF9AE}" pid="6" name="MSIP_Label_f42aa342-8706-4288-bd11-ebb85995028c_SetDate">
    <vt:lpwstr>2019-10-10T02:15:52.7846693Z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007d0b80-cf04-4762-9f9d-6c44add7b9f6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